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4660"/>
  </p:normalViewPr>
  <p:slideViewPr>
    <p:cSldViewPr>
      <p:cViewPr varScale="1">
        <p:scale>
          <a:sx n="81" d="100"/>
          <a:sy n="81" d="100"/>
        </p:scale>
        <p:origin x="1690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63" name="Rectangle 1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52950" cy="340995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64" name="Rectangle 16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1015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65" name="Rectangle 17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66" name="Rectangle 18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527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9E666F30-9D73-46B1-A601-277113CEA21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C503CE-A5E8-469E-9D91-CA6D0D393700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12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F46832-06CF-42F4-888C-DE6102311DB6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04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9520C4-AAAB-4E4B-AAB6-B08B8D92D812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14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461DAF-247A-4860-8678-983A2C81E1F0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24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E7AA13-94B2-42B5-9164-C22C0D9CB0B9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34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2DCD26-C191-4A52-953C-537DB8768E60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45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27BDD4-E121-44FF-9E6D-16966DA40DC1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655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8EAC58-051A-45AA-8DD7-7C53F4CF5D56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665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E70015-173B-4A18-BC49-656C3EED700C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75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5447EC-CC5D-4AFE-AE89-0B21199E94E6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86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89A99B9-66EF-40F4-B2A5-541B7A9F2166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96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DA344F-21D3-4E33-9B9D-89A775BA83BA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3556D9-D268-4D65-862C-FA31F6D108B0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06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56125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165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98114EE-FE98-461E-8FAD-03306EA1E409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716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56125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165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1EE0E7-176E-4E79-94C2-4D495A7ABEFC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727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56125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165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1339B9-5D5F-4ADF-94C0-A8DD09721B59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737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F32CDD-5DD7-46AC-BD25-28073C7BE0C4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747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B69477-A2CC-4873-976D-9D729C62BDC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757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56125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165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7121C2-D041-4B6E-8A70-44844273C2C8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768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56125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165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827B4B-FA05-49FF-9C58-4D0A8EBEED8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778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34C677-46C0-4833-88FA-BFF4CA71C0FF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788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7F567F-5C36-4688-A711-2B17C8E98414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798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8CDA0F-2B84-4F33-A0B3-C0447617E4A5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32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A83FD7-DB59-4C5B-BA63-865AB55B7331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808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0F6B9A-2B0A-477A-A88D-FF9558110863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819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3DCB3B-E1E7-4EB8-9CAA-A961C66DC489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829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B93678-0F26-44E7-A9C8-C9A70319847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839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632194-8D5A-4FF8-947E-9F88030731BD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849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711147-E3BF-4150-B31C-178AC89B9ED6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860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A36B10-64C4-48F5-BEFB-0955672A9DC2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86B3A6-6683-4B80-8474-6C19AF332DD0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1C42D8-2CF7-4A15-B432-EAC38C600FAE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890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D6D51F-0C89-469F-99BE-DD4952B0E118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901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06621D-D497-4B33-8C6C-0B01867B457F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542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351FDF-FECB-4F71-9FD2-63F25D312080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911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3ACFFA-C75B-49DC-9A49-B6D8F0A972C1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921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BBF289-4A28-4F03-81BB-8E783EE77211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931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6FDC49-CD03-4DB2-8179-6B0FB03BDF29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942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B0FEB5-428B-4EAA-9DD2-331B74055E45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952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6887C7-B074-4431-B5DD-7F5EE7271414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962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94374CD-AE24-4D1B-86AB-1D0041811A02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972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782DBD-7E97-419E-91ED-8A1A0A7A3324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983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0D1FCC-6E5F-4002-9F8A-EC7D9B64C9A8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52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FADB06-3E4E-4EC5-B991-A36A45C794CF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63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CA743E-1B33-4AEB-AB71-F9D18FA0E512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73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C8C994-5677-4EC1-8AD1-1310295D89F9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583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DF6714-3A9F-4AD6-8190-3308CD3E34E4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F4AD69F-2743-4EEA-9D71-D6907BCFB9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8867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FA37F86-EE8C-4AA9-A92B-2D96C10B82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69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00813" y="609600"/>
            <a:ext cx="1938337" cy="5467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62613" cy="54673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B06DAD7-B778-4751-B6DF-F3F1EA414B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9238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53350" cy="1123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885950" cy="4381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76550" cy="4381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1885950" cy="438150"/>
          </a:xfrm>
        </p:spPr>
        <p:txBody>
          <a:bodyPr/>
          <a:lstStyle>
            <a:lvl1pPr>
              <a:defRPr/>
            </a:lvl1pPr>
          </a:lstStyle>
          <a:p>
            <a:fld id="{7F202590-DED4-4A9B-9377-67A2D1243E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46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37127DD-0667-44E7-8E65-30006AB912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95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96F1A46-485B-4B0D-8FD6-BCF42C4114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18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0475" cy="4095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1981200"/>
            <a:ext cx="3800475" cy="40957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A38D389-452E-4AB0-B4BA-0CB37EA05E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607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0E3B9A2-B050-4231-9C43-01CBE58D01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8125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F105203-805E-43B7-B963-CCA76ED46A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88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718C767-086F-4BCB-99F6-0912F48DDE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567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A6FF7A3-6E1D-4314-994E-DE7AF486D9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58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37FEBA6-A4D8-485E-81B8-914F9F4142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975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533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5335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8859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765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859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CD548C2B-6886-4A3F-9180-6847F45A9CF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AA34BF5-477D-4C67-806D-BF03586C8E6F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130425"/>
            <a:ext cx="8686800" cy="1470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Digital Fundamentals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81000" y="3886200"/>
            <a:ext cx="8763000" cy="1752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indent="0" algn="ctr">
              <a:spcBef>
                <a:spcPts val="600"/>
              </a:spcBef>
              <a:buClrTx/>
              <a:buFontTx/>
              <a:buNone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400" b="1"/>
              <a:t>CHAPTER 6</a:t>
            </a:r>
            <a:br>
              <a:rPr lang="en-US" altLang="en-US" sz="2400" b="1"/>
            </a:br>
            <a:r>
              <a:rPr lang="en-US" altLang="en-US" sz="2400" b="1"/>
              <a:t>Functions of Combinational Logic</a:t>
            </a: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3076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307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13712B-CF7A-49AF-9D67-2EF44EE7A5A4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Inequality: Comparators 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620000" cy="45720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1-Bit Comparator</a:t>
            </a:r>
          </a:p>
          <a:p>
            <a:pPr marL="341313" indent="-323850"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One of three outputs will be HIGH: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200"/>
              <a:t>A greater than B (A &gt; B)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200"/>
              <a:t>A equal to B (A = B)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200"/>
              <a:t>A less than B (A &lt; B)</a:t>
            </a:r>
          </a:p>
        </p:txBody>
      </p: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12292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1229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29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457200" y="4564063"/>
            <a:ext cx="868680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2633663"/>
            <a:ext cx="4022725" cy="37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3FC5649-0D9E-4488-94EF-21816F9476CB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Inequality: Comparators 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620000" cy="45720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2-Bit Comparator</a:t>
            </a:r>
          </a:p>
          <a:p>
            <a:pPr marL="341313" indent="-323850"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altLang="en-US" sz="2800"/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1331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1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457200" y="4564063"/>
            <a:ext cx="868680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9F00EE9-55E7-407F-A4EF-1159CF8146E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Inequality: Comparators 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620000" cy="45720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2-Bit Comparator</a:t>
            </a:r>
          </a:p>
          <a:p>
            <a:pPr marL="341313" indent="-323850"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altLang="en-US" sz="2800"/>
          </a:p>
        </p:txBody>
      </p:sp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14340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1434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457200" y="4564063"/>
            <a:ext cx="868680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590550"/>
            <a:ext cx="7181850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629CF15-347B-4B9A-9ECB-C26C47700FD9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Inequality: Comparators 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620000" cy="45720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2-Bit Comparator</a:t>
            </a:r>
          </a:p>
          <a:p>
            <a:pPr marL="341313" indent="-323850"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altLang="en-US" sz="2800"/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1536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6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6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457200" y="4564063"/>
            <a:ext cx="868680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623888"/>
            <a:ext cx="7315200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638E389-3FCC-4F40-A944-EFE13C97C0AE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Inequality: Comparators 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620000" cy="45720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2-Bit Comparator</a:t>
            </a:r>
          </a:p>
          <a:p>
            <a:pPr marL="341313" indent="-323850"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altLang="en-US" sz="2800"/>
          </a:p>
        </p:txBody>
      </p:sp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16388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1638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39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457200" y="4564063"/>
            <a:ext cx="868680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B060E61-99D0-4865-ACC2-F2DE4EAA5CA9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000" b="1"/>
              <a:t>Figure 6–23  What are the outputs for the given inputs?</a:t>
            </a:r>
            <a:r>
              <a:rPr lang="en-US" altLang="en-US" sz="1200" b="1"/>
              <a:t>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42846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019800" y="4495800"/>
            <a:ext cx="2895600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  A          B</a:t>
            </a:r>
            <a:br>
              <a:rPr lang="en-US" altLang="en-US"/>
            </a:br>
            <a:r>
              <a:rPr lang="en-US" altLang="en-US"/>
              <a:t>0110 &gt; 0011   YES</a:t>
            </a:r>
            <a:br>
              <a:rPr lang="en-US" altLang="en-US"/>
            </a:br>
            <a:r>
              <a:rPr lang="en-US" altLang="en-US"/>
              <a:t>0110 = 0011   NO</a:t>
            </a:r>
            <a:br>
              <a:rPr lang="en-US" altLang="en-US"/>
            </a:br>
            <a:r>
              <a:rPr lang="en-US" altLang="en-US"/>
              <a:t>0110 &lt; 0011   NO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5257800" y="2514600"/>
            <a:ext cx="685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5257800" y="3200400"/>
            <a:ext cx="685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5257800" y="3962400"/>
            <a:ext cx="685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5E79BE-F220-40BC-B510-9A82AF283BC5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1600" b="1"/>
              <a:t>Figure 6–25</a:t>
            </a:r>
            <a:r>
              <a:rPr lang="en-US" altLang="en-US" sz="1600"/>
              <a:t>      An 8-bit magnitude comparator using two 74HC85s.</a:t>
            </a:r>
            <a:r>
              <a:rPr lang="en-US" altLang="en-US" sz="1200"/>
              <a:t>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914400"/>
            <a:ext cx="80565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609600" y="5715000"/>
            <a:ext cx="7239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Lowest-order comparator must have a LOW on A &gt; B and A &lt; B input and a HIGH on A = B input.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4528D0E-22CB-4BC8-8BCF-F3F7B2A1F95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38" y="1981200"/>
            <a:ext cx="7485062" cy="41148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Binary decoder</a:t>
            </a:r>
          </a:p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4-bit decoder</a:t>
            </a:r>
          </a:p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BCD-to-decimal decoder</a:t>
            </a:r>
          </a:p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BCD-to-7-segement decoder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19460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1946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3749675" y="1463675"/>
            <a:ext cx="2954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n inputs-to-2</a:t>
            </a:r>
            <a:r>
              <a:rPr lang="en-US" altLang="en-US" baseline="33000"/>
              <a:t>n</a:t>
            </a:r>
            <a:r>
              <a:rPr lang="en-US" altLang="en-US"/>
              <a:t> outputs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404849D-3B90-405E-8A39-55A1E2ACBD58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4525963"/>
          </a:xfrm>
          <a:ln/>
        </p:spPr>
        <p:txBody>
          <a:bodyPr/>
          <a:lstStyle/>
          <a:p>
            <a:pPr marL="323850" indent="-323850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Suppose we want to know when a binary 1001 occurs on the inputs of a digital circuit.</a:t>
            </a:r>
          </a:p>
          <a:p>
            <a:pPr marL="323850" indent="-323850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We can use a Decoder for this function.</a:t>
            </a:r>
          </a:p>
          <a:p>
            <a:pPr marL="323850" indent="-323850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Binary decoder</a:t>
            </a:r>
          </a:p>
          <a:p>
            <a:pPr lvl="1" indent="-266700">
              <a:lnSpc>
                <a:spcPct val="90000"/>
              </a:lnSpc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The output is 1 only when: </a:t>
            </a:r>
          </a:p>
          <a:p>
            <a:pPr lvl="2" indent="-20955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0</a:t>
            </a:r>
            <a:r>
              <a:rPr lang="en-US" altLang="en-US" sz="2800">
                <a:solidFill>
                  <a:srgbClr val="FF6699"/>
                </a:solidFill>
              </a:rPr>
              <a:t> = 1</a:t>
            </a:r>
          </a:p>
          <a:p>
            <a:pPr lvl="2" indent="-20955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2</a:t>
            </a:r>
            <a:r>
              <a:rPr lang="en-US" altLang="en-US" sz="2800">
                <a:solidFill>
                  <a:srgbClr val="FF6699"/>
                </a:solidFill>
              </a:rPr>
              <a:t> = 0</a:t>
            </a:r>
          </a:p>
          <a:p>
            <a:pPr lvl="2" indent="-20955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3</a:t>
            </a:r>
            <a:r>
              <a:rPr lang="en-US" altLang="en-US" sz="2800">
                <a:solidFill>
                  <a:srgbClr val="FF6699"/>
                </a:solidFill>
              </a:rPr>
              <a:t> = 0</a:t>
            </a:r>
          </a:p>
          <a:p>
            <a:pPr lvl="2" indent="-20955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4</a:t>
            </a:r>
            <a:r>
              <a:rPr lang="en-US" altLang="en-US" sz="2800">
                <a:solidFill>
                  <a:srgbClr val="FF6699"/>
                </a:solidFill>
              </a:rPr>
              <a:t> = 1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20484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2048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8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3" y="3671888"/>
            <a:ext cx="4476750" cy="23241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4452938" y="6216650"/>
            <a:ext cx="3962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This is only one of an infinite number of examples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2" dur="500"/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7" dur="500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1" dur="500"/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5" dur="500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9" dur="500"/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33" dur="500"/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37" dur="500"/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41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45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7F23010-BB68-4ACA-8D3A-5A3C7E8EA18B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1505" name="Rectangle 1"/>
          <p:cNvSpPr>
            <a:spLocks noGrp="1" noChangeArrowheads="1"/>
          </p:cNvSpPr>
          <p:nvPr>
            <p:ph type="body"/>
          </p:nvPr>
        </p:nvSpPr>
        <p:spPr>
          <a:xfrm>
            <a:off x="598488" y="355600"/>
            <a:ext cx="7772400" cy="4114800"/>
          </a:xfrm>
          <a:ln/>
        </p:spPr>
        <p:txBody>
          <a:bodyPr anchor="t"/>
          <a:lstStyle/>
          <a:p>
            <a:pPr marL="323850" indent="-32385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3200"/>
              <a:t>Determine the logic required to decode the binary number 1011 by producing a HIGH level on the output.  LSB = A</a:t>
            </a:r>
            <a:r>
              <a:rPr lang="en-US" altLang="en-US" sz="3200" baseline="-25000"/>
              <a:t>0</a:t>
            </a:r>
            <a:r>
              <a:rPr lang="en-US" altLang="en-US" sz="3200"/>
              <a:t> (right most)</a:t>
            </a:r>
          </a:p>
          <a:p>
            <a:pPr marL="323850" indent="-32385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3200"/>
              <a:t>A</a:t>
            </a:r>
            <a:r>
              <a:rPr lang="en-US" altLang="en-US" sz="3200" baseline="-25000"/>
              <a:t>0</a:t>
            </a:r>
            <a:r>
              <a:rPr lang="en-US" altLang="en-US" sz="3200"/>
              <a:t> = 1, A</a:t>
            </a:r>
            <a:r>
              <a:rPr lang="en-US" altLang="en-US" sz="3200" baseline="-25000"/>
              <a:t>1</a:t>
            </a:r>
            <a:r>
              <a:rPr lang="en-US" altLang="en-US" sz="3200"/>
              <a:t> = 1, A</a:t>
            </a:r>
            <a:r>
              <a:rPr lang="en-US" altLang="en-US" sz="3200" baseline="-25000"/>
              <a:t>2</a:t>
            </a:r>
            <a:r>
              <a:rPr lang="en-US" altLang="en-US" sz="3200"/>
              <a:t> = 0, A</a:t>
            </a:r>
            <a:r>
              <a:rPr lang="en-US" altLang="en-US" sz="3200" baseline="-25000"/>
              <a:t>3</a:t>
            </a:r>
            <a:r>
              <a:rPr lang="en-US" altLang="en-US" sz="3200"/>
              <a:t> = 1</a:t>
            </a:r>
          </a:p>
          <a:p>
            <a:pPr marL="323850" indent="-32385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3200"/>
              <a:t>X = A</a:t>
            </a:r>
            <a:r>
              <a:rPr lang="en-US" altLang="en-US" sz="3200" baseline="-25000"/>
              <a:t>3</a:t>
            </a:r>
            <a:r>
              <a:rPr lang="en-US" altLang="en-US" sz="3200"/>
              <a:t>A</a:t>
            </a:r>
            <a:r>
              <a:rPr lang="en-US" altLang="en-US" sz="3200" baseline="-25000"/>
              <a:t>2</a:t>
            </a:r>
            <a:r>
              <a:rPr lang="en-US" altLang="en-US" sz="3200"/>
              <a:t>A</a:t>
            </a:r>
            <a:r>
              <a:rPr lang="en-US" altLang="en-US" sz="3200" baseline="-25000"/>
              <a:t>1</a:t>
            </a:r>
            <a:r>
              <a:rPr lang="en-US" altLang="en-US" sz="3200"/>
              <a:t>A</a:t>
            </a:r>
            <a:r>
              <a:rPr lang="en-US" altLang="en-US" sz="3200" baseline="-25000"/>
              <a:t>0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4502150"/>
            <a:ext cx="5162550" cy="213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2206625" y="2540000"/>
            <a:ext cx="290513" cy="1588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3BCC304-0AAA-4348-92C0-0FE51DFE5B26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Chapter Outline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410200"/>
          </a:xfrm>
          <a:ln/>
        </p:spPr>
        <p:txBody>
          <a:bodyPr/>
          <a:lstStyle/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r>
              <a:rPr lang="en-US" altLang="en-US" sz="2400"/>
              <a:t>6–1	 Half and Full Adders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r>
              <a:rPr lang="en-US" altLang="en-US" sz="2400"/>
              <a:t>6–2	Parallel Binary Adders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r>
              <a:rPr lang="en-US" altLang="en-US" sz="2400"/>
              <a:t>6–3	Ripple Carry and Look-Ahead Carry Adders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r>
              <a:rPr lang="en-US" altLang="en-US" sz="2400"/>
              <a:t>6–4	Comparators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r>
              <a:rPr lang="en-US" altLang="en-US" sz="2400"/>
              <a:t>6–5	Decoders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r>
              <a:rPr lang="en-US" altLang="en-US" sz="2400"/>
              <a:t>6–6	Encoders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r>
              <a:rPr lang="en-US" altLang="en-US" sz="2400"/>
              <a:t>6–7	Code Converters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r>
              <a:rPr lang="en-US" altLang="en-US" sz="2400"/>
              <a:t>6–8	Multiplexers (Data Selectors)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r>
              <a:rPr lang="en-US" altLang="en-US" sz="2400"/>
              <a:t>6–9	Demultiplexers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r>
              <a:rPr lang="en-US" altLang="en-US" sz="2400"/>
              <a:t>6–10 Parity Generators/Checkers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r>
              <a:rPr lang="en-US" altLang="en-US" sz="2400"/>
              <a:t>6–11Troubleshooting Applied Logic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2450" algn="l"/>
                <a:tab pos="1466850" algn="l"/>
                <a:tab pos="2381250" algn="l"/>
                <a:tab pos="3295650" algn="l"/>
                <a:tab pos="4210050" algn="l"/>
                <a:tab pos="5124450" algn="l"/>
                <a:tab pos="6038850" algn="l"/>
                <a:tab pos="6953250" algn="l"/>
                <a:tab pos="7867650" algn="l"/>
                <a:tab pos="8782050" algn="l"/>
                <a:tab pos="9696450" algn="l"/>
                <a:tab pos="10058400" algn="l"/>
                <a:tab pos="10515600" algn="l"/>
              </a:tabLst>
            </a:pPr>
            <a:endParaRPr lang="en-US" altLang="en-US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49BE0D-383A-4519-A403-EDC300628F03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59700" cy="11303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Truth Table for 3-to-8 Line Decoder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59700" cy="4102100"/>
          </a:xfrm>
          <a:ln/>
        </p:spPr>
        <p:txBody>
          <a:bodyPr/>
          <a:lstStyle/>
          <a:p>
            <a:endParaRPr lang="en-US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1463675"/>
            <a:ext cx="6180138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FE779D8-E129-4538-A9CA-6882A326D1A5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" y="58738"/>
            <a:ext cx="7759700" cy="11303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3-to-8 Line Decoder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735138"/>
            <a:ext cx="522922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21325" y="2754313"/>
            <a:ext cx="4441825" cy="2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61FD77-2A47-4917-84E7-AAAC43C59DC7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" y="58738"/>
            <a:ext cx="7759700" cy="11303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2-to-4 Line Decoder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28800"/>
            <a:ext cx="8210550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871F329-8F99-4086-A65F-1C8CE95A101E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627063" y="479425"/>
            <a:ext cx="7772400" cy="6397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762000"/>
          </a:xfrm>
          <a:ln/>
        </p:spPr>
        <p:txBody>
          <a:bodyPr/>
          <a:lstStyle/>
          <a:p>
            <a:pPr marL="323850" indent="-32385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400"/>
              <a:t>4-bit decoder  (4 line to 16 line decoder or 1 of 16 decoder)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086600" cy="40989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5604" name="Group 4"/>
          <p:cNvGrpSpPr>
            <a:grpSpLocks/>
          </p:cNvGrpSpPr>
          <p:nvPr/>
        </p:nvGrpSpPr>
        <p:grpSpPr bwMode="auto">
          <a:xfrm>
            <a:off x="7772400" y="4572000"/>
            <a:ext cx="1352550" cy="1047750"/>
            <a:chOff x="4896" y="2880"/>
            <a:chExt cx="852" cy="660"/>
          </a:xfrm>
        </p:grpSpPr>
        <p:sp>
          <p:nvSpPr>
            <p:cNvPr id="25605" name="AutoShape 5"/>
            <p:cNvSpPr>
              <a:spLocks noChangeArrowheads="1"/>
            </p:cNvSpPr>
            <p:nvPr/>
          </p:nvSpPr>
          <p:spPr bwMode="auto">
            <a:xfrm>
              <a:off x="4896" y="3216"/>
              <a:ext cx="612" cy="324"/>
            </a:xfrm>
            <a:prstGeom prst="rightArrow">
              <a:avLst>
                <a:gd name="adj1" fmla="val 50000"/>
                <a:gd name="adj2" fmla="val 47222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6" name="Text Box 6"/>
            <p:cNvSpPr txBox="1">
              <a:spLocks noChangeArrowheads="1"/>
            </p:cNvSpPr>
            <p:nvPr/>
          </p:nvSpPr>
          <p:spPr bwMode="auto">
            <a:xfrm>
              <a:off x="4944" y="2880"/>
              <a:ext cx="80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Logic</a:t>
              </a:r>
              <a:b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</a:b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Diagram</a:t>
              </a:r>
            </a:p>
          </p:txBody>
        </p:sp>
      </p:grpSp>
      <p:grpSp>
        <p:nvGrpSpPr>
          <p:cNvPr id="25607" name="Group 7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25608" name="Group 8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25609" name="Line 9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0" name="Line 10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11" name="Rectangle 11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9" dur="250" autoRev="1" fill="hold"/>
                                        <p:tgtEl>
                                          <p:spTgt spid="25604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E04D63E-9B84-426A-AFFD-1ECD1C75DA57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533400"/>
            <a:ext cx="7696200" cy="27463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38" y="1981200"/>
            <a:ext cx="3675062" cy="41148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4-bit decoder</a:t>
            </a:r>
          </a:p>
          <a:p>
            <a:pPr marL="341313" indent="-323850"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altLang="en-US"/>
          </a:p>
          <a:p>
            <a:pPr marL="723900" lvl="1" indent="-266700">
              <a:buFont typeface="Times New Roman" panose="02020603050405020304" pitchFamily="18" charset="0"/>
              <a:buChar char="–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Binary inputs</a:t>
            </a:r>
            <a:br>
              <a:rPr lang="en-US" altLang="en-US"/>
            </a:br>
            <a:endParaRPr lang="en-US" altLang="en-US"/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26628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2662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32" name="Group 8"/>
          <p:cNvGrpSpPr>
            <a:grpSpLocks/>
          </p:cNvGrpSpPr>
          <p:nvPr/>
        </p:nvGrpSpPr>
        <p:grpSpPr bwMode="auto">
          <a:xfrm>
            <a:off x="838200" y="5105400"/>
            <a:ext cx="1657350" cy="1047750"/>
            <a:chOff x="528" y="3216"/>
            <a:chExt cx="1044" cy="660"/>
          </a:xfrm>
        </p:grpSpPr>
        <p:sp>
          <p:nvSpPr>
            <p:cNvPr id="26633" name="AutoShape 9">
              <a:hlinkClick r:id="" action="ppaction://hlinkshowjump?jump=previousslide"/>
            </p:cNvPr>
            <p:cNvSpPr>
              <a:spLocks noChangeArrowheads="1"/>
            </p:cNvSpPr>
            <p:nvPr/>
          </p:nvSpPr>
          <p:spPr bwMode="auto">
            <a:xfrm flipH="1">
              <a:off x="528" y="3552"/>
              <a:ext cx="608" cy="324"/>
            </a:xfrm>
            <a:prstGeom prst="rightArrow">
              <a:avLst>
                <a:gd name="adj1" fmla="val 50000"/>
                <a:gd name="adj2" fmla="val 46914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4" name="Text Box 10"/>
            <p:cNvSpPr txBox="1">
              <a:spLocks noChangeArrowheads="1"/>
            </p:cNvSpPr>
            <p:nvPr/>
          </p:nvSpPr>
          <p:spPr bwMode="auto">
            <a:xfrm>
              <a:off x="772" y="3216"/>
              <a:ext cx="80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Truth</a:t>
              </a:r>
              <a:b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</a:b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Table</a:t>
              </a:r>
            </a:p>
          </p:txBody>
        </p:sp>
      </p:grpSp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948113" cy="50292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22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23" dur="250" autoRev="1" fill="hold"/>
                                        <p:tgtEl>
                                          <p:spTgt spid="26632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808E6BE-1536-4784-BB04-A46A8503997E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" y="-33338"/>
            <a:ext cx="9131300" cy="13128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3-to-8 Line Decoder using 2-to-4 Decoder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006475"/>
            <a:ext cx="18097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1163638"/>
            <a:ext cx="6545262" cy="276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6C70A9C-9563-45CF-9A4A-B13D87FFD7E7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12700" y="-33338"/>
            <a:ext cx="9131300" cy="13128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4-to-16 Line Decoder using 2-to-4 Decoder</a:t>
            </a: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7223125" y="1784350"/>
            <a:ext cx="914400" cy="908050"/>
          </a:xfrm>
          <a:prstGeom prst="rect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8137525" y="1895475"/>
            <a:ext cx="54927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8137525" y="2074863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8137525" y="2327275"/>
            <a:ext cx="54927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8137525" y="2579688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6878638" y="1858963"/>
            <a:ext cx="36512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6662738" y="2146300"/>
            <a:ext cx="54927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5486400" y="2579688"/>
            <a:ext cx="1727200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7223125" y="2828925"/>
            <a:ext cx="914400" cy="908050"/>
          </a:xfrm>
          <a:prstGeom prst="rect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8137525" y="2938463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8137525" y="3119438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8137525" y="3370263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8137525" y="3622675"/>
            <a:ext cx="54927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6842125" y="2903538"/>
            <a:ext cx="36512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6662738" y="3190875"/>
            <a:ext cx="54927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5483225" y="3659188"/>
            <a:ext cx="17303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7223125" y="3871913"/>
            <a:ext cx="914400" cy="908050"/>
          </a:xfrm>
          <a:prstGeom prst="rect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8137525" y="3983038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8137525" y="4162425"/>
            <a:ext cx="54927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>
            <a:off x="8137525" y="4414838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>
            <a:off x="8137525" y="4667250"/>
            <a:ext cx="54927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5" name="Line 23"/>
          <p:cNvSpPr>
            <a:spLocks noChangeShapeType="1"/>
          </p:cNvSpPr>
          <p:nvPr/>
        </p:nvSpPr>
        <p:spPr bwMode="auto">
          <a:xfrm>
            <a:off x="6842125" y="3946525"/>
            <a:ext cx="36512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Line 24"/>
          <p:cNvSpPr>
            <a:spLocks noChangeShapeType="1"/>
          </p:cNvSpPr>
          <p:nvPr/>
        </p:nvSpPr>
        <p:spPr bwMode="auto">
          <a:xfrm>
            <a:off x="6662738" y="4235450"/>
            <a:ext cx="54927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7" name="Line 25"/>
          <p:cNvSpPr>
            <a:spLocks noChangeShapeType="1"/>
          </p:cNvSpPr>
          <p:nvPr/>
        </p:nvSpPr>
        <p:spPr bwMode="auto">
          <a:xfrm flipV="1">
            <a:off x="5668963" y="4660900"/>
            <a:ext cx="1541462" cy="396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7223125" y="4916488"/>
            <a:ext cx="914400" cy="908050"/>
          </a:xfrm>
          <a:prstGeom prst="rect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8137525" y="5027613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8137525" y="5207000"/>
            <a:ext cx="54927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1" name="Line 29"/>
          <p:cNvSpPr>
            <a:spLocks noChangeShapeType="1"/>
          </p:cNvSpPr>
          <p:nvPr/>
        </p:nvSpPr>
        <p:spPr bwMode="auto">
          <a:xfrm>
            <a:off x="8137525" y="5459413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2" name="Line 30"/>
          <p:cNvSpPr>
            <a:spLocks noChangeShapeType="1"/>
          </p:cNvSpPr>
          <p:nvPr/>
        </p:nvSpPr>
        <p:spPr bwMode="auto">
          <a:xfrm>
            <a:off x="8137525" y="5711825"/>
            <a:ext cx="54927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/>
          <p:cNvSpPr>
            <a:spLocks noChangeShapeType="1"/>
          </p:cNvSpPr>
          <p:nvPr/>
        </p:nvSpPr>
        <p:spPr bwMode="auto">
          <a:xfrm>
            <a:off x="6662738" y="5278438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Line 32"/>
          <p:cNvSpPr>
            <a:spLocks noChangeShapeType="1"/>
          </p:cNvSpPr>
          <p:nvPr/>
        </p:nvSpPr>
        <p:spPr bwMode="auto">
          <a:xfrm>
            <a:off x="5486400" y="5711825"/>
            <a:ext cx="172402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4019550" y="3403600"/>
            <a:ext cx="914400" cy="908050"/>
          </a:xfrm>
          <a:prstGeom prst="rect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>
            <a:off x="4933950" y="3514725"/>
            <a:ext cx="54927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>
            <a:off x="4933950" y="3659188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>
            <a:off x="4933950" y="3946525"/>
            <a:ext cx="735013" cy="15875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>
            <a:off x="4933950" y="4198938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>
            <a:off x="3457575" y="3730625"/>
            <a:ext cx="549275" cy="1588"/>
          </a:xfrm>
          <a:prstGeom prst="line">
            <a:avLst/>
          </a:prstGeom>
          <a:noFill/>
          <a:ln w="9360" cap="flat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>
            <a:off x="3457575" y="3983038"/>
            <a:ext cx="549275" cy="15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>
            <a:off x="6858000" y="1401763"/>
            <a:ext cx="1588" cy="3589337"/>
          </a:xfrm>
          <a:prstGeom prst="line">
            <a:avLst/>
          </a:prstGeom>
          <a:noFill/>
          <a:ln w="936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>
            <a:off x="6675438" y="1420813"/>
            <a:ext cx="1587" cy="3859212"/>
          </a:xfrm>
          <a:prstGeom prst="line">
            <a:avLst/>
          </a:prstGeom>
          <a:noFill/>
          <a:ln w="9360" cap="flat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V="1">
            <a:off x="5483225" y="2584450"/>
            <a:ext cx="3175" cy="936625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 flipV="1">
            <a:off x="5486400" y="4205288"/>
            <a:ext cx="1588" cy="1512887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 flipV="1">
            <a:off x="5668963" y="3956050"/>
            <a:ext cx="1587" cy="74453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>
            <a:off x="6842125" y="4991100"/>
            <a:ext cx="365125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8" name="Text Box 46"/>
          <p:cNvSpPr txBox="1">
            <a:spLocks noChangeArrowheads="1"/>
          </p:cNvSpPr>
          <p:nvPr/>
        </p:nvSpPr>
        <p:spPr bwMode="auto">
          <a:xfrm>
            <a:off x="3017838" y="3544888"/>
            <a:ext cx="44608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b="1"/>
              <a:t>A3</a:t>
            </a:r>
          </a:p>
        </p:txBody>
      </p:sp>
      <p:sp>
        <p:nvSpPr>
          <p:cNvPr id="28719" name="Text Box 47"/>
          <p:cNvSpPr txBox="1">
            <a:spLocks noChangeArrowheads="1"/>
          </p:cNvSpPr>
          <p:nvPr/>
        </p:nvSpPr>
        <p:spPr bwMode="auto">
          <a:xfrm>
            <a:off x="3017838" y="3797300"/>
            <a:ext cx="44608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b="1"/>
              <a:t>A2</a:t>
            </a:r>
          </a:p>
        </p:txBody>
      </p:sp>
      <p:sp>
        <p:nvSpPr>
          <p:cNvPr id="28720" name="Text Box 48"/>
          <p:cNvSpPr txBox="1">
            <a:spLocks noChangeArrowheads="1"/>
          </p:cNvSpPr>
          <p:nvPr/>
        </p:nvSpPr>
        <p:spPr bwMode="auto">
          <a:xfrm>
            <a:off x="6438900" y="1168400"/>
            <a:ext cx="446088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b="1"/>
              <a:t>A1</a:t>
            </a:r>
          </a:p>
        </p:txBody>
      </p:sp>
      <p:sp>
        <p:nvSpPr>
          <p:cNvPr id="28721" name="Text Box 49"/>
          <p:cNvSpPr txBox="1">
            <a:spLocks noChangeArrowheads="1"/>
          </p:cNvSpPr>
          <p:nvPr/>
        </p:nvSpPr>
        <p:spPr bwMode="auto">
          <a:xfrm>
            <a:off x="6726238" y="1169988"/>
            <a:ext cx="44608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400" b="1"/>
              <a:t>A0</a:t>
            </a:r>
          </a:p>
        </p:txBody>
      </p:sp>
      <p:pic>
        <p:nvPicPr>
          <p:cNvPr id="28722" name="Picture 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1103313"/>
            <a:ext cx="15240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723" name="Line 51"/>
          <p:cNvSpPr>
            <a:spLocks noChangeShapeType="1"/>
          </p:cNvSpPr>
          <p:nvPr/>
        </p:nvSpPr>
        <p:spPr bwMode="auto">
          <a:xfrm>
            <a:off x="1096963" y="2651125"/>
            <a:ext cx="639762" cy="1588"/>
          </a:xfrm>
          <a:prstGeom prst="line">
            <a:avLst/>
          </a:prstGeom>
          <a:noFill/>
          <a:ln w="936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24" name="Line 52"/>
          <p:cNvSpPr>
            <a:spLocks noChangeShapeType="1"/>
          </p:cNvSpPr>
          <p:nvPr/>
        </p:nvSpPr>
        <p:spPr bwMode="auto">
          <a:xfrm>
            <a:off x="1096963" y="3659188"/>
            <a:ext cx="639762" cy="1587"/>
          </a:xfrm>
          <a:prstGeom prst="line">
            <a:avLst/>
          </a:prstGeom>
          <a:noFill/>
          <a:ln w="936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25" name="Line 53"/>
          <p:cNvSpPr>
            <a:spLocks noChangeShapeType="1"/>
          </p:cNvSpPr>
          <p:nvPr/>
        </p:nvSpPr>
        <p:spPr bwMode="auto">
          <a:xfrm>
            <a:off x="1096963" y="4667250"/>
            <a:ext cx="639762" cy="1588"/>
          </a:xfrm>
          <a:prstGeom prst="line">
            <a:avLst/>
          </a:prstGeom>
          <a:noFill/>
          <a:ln w="936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D2AF430-63F9-4B5C-8748-1D529D0B230D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924800" cy="9144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BCD-to-decimal decoder</a:t>
            </a:r>
          </a:p>
        </p:txBody>
      </p:sp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29700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2970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0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8153400" cy="363537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533400" y="5791200"/>
            <a:ext cx="8305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0011 is input, then output 3 is low and all other outputs are high</a:t>
            </a:r>
            <a:br>
              <a:rPr lang="en-US" altLang="en-US"/>
            </a:br>
            <a:r>
              <a:rPr lang="en-US" altLang="en-US"/>
              <a:t>Active Low output since bubbles on outputs.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E670FAA-43CC-431C-8E8F-24019E2D021F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TASKS: Decoders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6858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BCD-to-7-segement decoder</a:t>
            </a:r>
          </a:p>
          <a:p>
            <a:pPr marL="327025" indent="-323850"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altLang="en-US"/>
          </a:p>
        </p:txBody>
      </p:sp>
      <p:grpSp>
        <p:nvGrpSpPr>
          <p:cNvPr id="30723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30724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3072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2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714500"/>
            <a:ext cx="8032750" cy="485775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5753100" y="1708150"/>
            <a:ext cx="3206750" cy="5057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736DBA3-F56E-4BF8-85F6-6C6A5ADAB92F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Encoders 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1981200"/>
            <a:ext cx="7412037" cy="4114800"/>
          </a:xfrm>
          <a:ln/>
        </p:spPr>
        <p:txBody>
          <a:bodyPr/>
          <a:lstStyle/>
          <a:p>
            <a:pPr marL="0" indent="0">
              <a:buClrTx/>
              <a:buFontTx/>
              <a:buNone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The process of converting from familiar symbols or numbers to a coded format is called encoding.</a:t>
            </a:r>
          </a:p>
          <a:p>
            <a:pPr marL="323850" indent="-323850">
              <a:buFont typeface="Times New Roman" panose="02020603050405020304" pitchFamily="18" charset="0"/>
              <a:buChar char="•"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Decimal-to-BCD encoder</a:t>
            </a:r>
          </a:p>
          <a:p>
            <a:pPr marL="323850" indent="-323850">
              <a:buFont typeface="Times New Roman" panose="02020603050405020304" pitchFamily="18" charset="0"/>
              <a:buChar char="•"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8-line-to-3-line encoder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31748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3174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5264150" y="1281113"/>
            <a:ext cx="3768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 “reverse” decoder function</a:t>
            </a:r>
          </a:p>
          <a:p>
            <a:pPr>
              <a:buClrTx/>
              <a:buFontTx/>
              <a:buNone/>
            </a:pP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8A3BF0A-66AE-4876-9CBE-AD099B990EAF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1981200"/>
            <a:ext cx="7412037" cy="4114800"/>
          </a:xfrm>
          <a:ln/>
        </p:spPr>
        <p:txBody>
          <a:bodyPr/>
          <a:lstStyle/>
          <a:p>
            <a:pPr marL="0" indent="0">
              <a:buClrTx/>
              <a:buFontTx/>
              <a:buNone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The basic function of a comparator is to compare the magnitudes of two binary quantities </a:t>
            </a:r>
          </a:p>
          <a:p>
            <a:pPr marL="0" indent="0">
              <a:buClrTx/>
              <a:buFontTx/>
              <a:buNone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In its simplest form, a comparator circuit determines whether two numbers are equal.</a:t>
            </a:r>
          </a:p>
        </p:txBody>
      </p:sp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5124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512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9E96015-E6EB-44E5-B4B1-12C03CAB8847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Encoders 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990600"/>
            <a:ext cx="7848600" cy="685800"/>
          </a:xfrm>
          <a:ln/>
        </p:spPr>
        <p:txBody>
          <a:bodyPr/>
          <a:lstStyle/>
          <a:p>
            <a:pPr marL="323850" indent="-323850"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Decimal-to-BCD encoder  ( 10 inputs, 4 outputs)</a:t>
            </a:r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32772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3277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77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76" name="Group 8"/>
          <p:cNvGrpSpPr>
            <a:grpSpLocks/>
          </p:cNvGrpSpPr>
          <p:nvPr/>
        </p:nvGrpSpPr>
        <p:grpSpPr bwMode="auto">
          <a:xfrm>
            <a:off x="533400" y="1752600"/>
            <a:ext cx="8210550" cy="4095750"/>
            <a:chOff x="336" y="1104"/>
            <a:chExt cx="5172" cy="2580"/>
          </a:xfrm>
        </p:grpSpPr>
        <p:sp>
          <p:nvSpPr>
            <p:cNvPr id="32777" name="Rectangle 9"/>
            <p:cNvSpPr>
              <a:spLocks noChangeArrowheads="1"/>
            </p:cNvSpPr>
            <p:nvPr/>
          </p:nvSpPr>
          <p:spPr bwMode="auto">
            <a:xfrm>
              <a:off x="336" y="1104"/>
              <a:ext cx="5172" cy="2580"/>
            </a:xfrm>
            <a:prstGeom prst="rect">
              <a:avLst/>
            </a:prstGeom>
            <a:solidFill>
              <a:srgbClr val="FFFFF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2778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2340" cy="2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2779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296"/>
              <a:ext cx="2484" cy="1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1484025-ED7C-4E9C-B548-956A4C68C4D6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5334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3200"/>
              <a:t>Logic Diagram of Decimal-to-BCD Encoder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562600"/>
            <a:ext cx="2057400" cy="685800"/>
          </a:xfrm>
          <a:ln/>
        </p:spPr>
        <p:txBody>
          <a:bodyPr/>
          <a:lstStyle/>
          <a:p>
            <a:pPr indent="-323850">
              <a:spcBef>
                <a:spcPts val="1500"/>
              </a:spcBef>
              <a:buClrTx/>
              <a:buFontTx/>
              <a:buNone/>
              <a:tabLst>
                <a:tab pos="0" algn="l"/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400"/>
              <a:t>A</a:t>
            </a:r>
            <a:r>
              <a:rPr lang="en-US" altLang="en-US" sz="2400" baseline="-25000"/>
              <a:t>3</a:t>
            </a:r>
            <a:r>
              <a:rPr lang="en-US" altLang="en-US" sz="2400"/>
              <a:t> = 8 + 9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743200"/>
            <a:ext cx="5600700" cy="358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57200" y="4876800"/>
            <a:ext cx="2590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23850"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2</a:t>
            </a:r>
            <a:r>
              <a:rPr lang="en-US" altLang="en-US"/>
              <a:t> = 4 + 5 + 6 + 7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33400" y="3352800"/>
            <a:ext cx="2590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23850"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1</a:t>
            </a:r>
            <a:r>
              <a:rPr lang="en-US" altLang="en-US"/>
              <a:t> = 2 + 3 + 6 + 7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533400" y="26670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23850"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0</a:t>
            </a:r>
            <a:r>
              <a:rPr lang="en-US" altLang="en-US"/>
              <a:t> = 1 + 3 + 5 + 7 + 9</a:t>
            </a:r>
          </a:p>
        </p:txBody>
      </p:sp>
      <p:pic>
        <p:nvPicPr>
          <p:cNvPr id="337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838200"/>
            <a:ext cx="19145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1200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4479925" y="2779713"/>
            <a:ext cx="4206875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4408488" y="2779713"/>
            <a:ext cx="4206875" cy="17922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Text Box 11"/>
          <p:cNvSpPr txBox="1">
            <a:spLocks noChangeArrowheads="1"/>
          </p:cNvSpPr>
          <p:nvPr/>
        </p:nvSpPr>
        <p:spPr bwMode="auto">
          <a:xfrm>
            <a:off x="4408488" y="2779713"/>
            <a:ext cx="4206875" cy="27066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4408488" y="2779713"/>
            <a:ext cx="4468812" cy="3552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3313113" y="2779713"/>
            <a:ext cx="5672137" cy="3552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7497763" y="2378075"/>
            <a:ext cx="274637" cy="401638"/>
          </a:xfrm>
          <a:prstGeom prst="ellipse">
            <a:avLst/>
          </a:prstGeom>
          <a:solidFill>
            <a:srgbClr val="C5000B">
              <a:alpha val="0"/>
            </a:srgbClr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7786688" y="1646238"/>
            <a:ext cx="274637" cy="701675"/>
          </a:xfrm>
          <a:prstGeom prst="ellipse">
            <a:avLst/>
          </a:prstGeom>
          <a:solidFill>
            <a:srgbClr val="C5000B">
              <a:alpha val="0"/>
            </a:srgbClr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8110538" y="1981200"/>
            <a:ext cx="274637" cy="401638"/>
          </a:xfrm>
          <a:prstGeom prst="ellipse">
            <a:avLst/>
          </a:prstGeom>
          <a:solidFill>
            <a:srgbClr val="C5000B">
              <a:alpha val="0"/>
            </a:srgbClr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8110538" y="1190625"/>
            <a:ext cx="274637" cy="401638"/>
          </a:xfrm>
          <a:prstGeom prst="ellipse">
            <a:avLst/>
          </a:prstGeom>
          <a:solidFill>
            <a:srgbClr val="C5000B">
              <a:alpha val="0"/>
            </a:srgbClr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8434388" y="1011238"/>
            <a:ext cx="274637" cy="230187"/>
          </a:xfrm>
          <a:prstGeom prst="ellipse">
            <a:avLst/>
          </a:prstGeom>
          <a:solidFill>
            <a:srgbClr val="C5000B">
              <a:alpha val="0"/>
            </a:srgbClr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1" name="Oval 19"/>
          <p:cNvSpPr>
            <a:spLocks noChangeArrowheads="1"/>
          </p:cNvSpPr>
          <p:nvPr/>
        </p:nvSpPr>
        <p:spPr bwMode="auto">
          <a:xfrm>
            <a:off x="8435975" y="1370013"/>
            <a:ext cx="274638" cy="230187"/>
          </a:xfrm>
          <a:prstGeom prst="ellipse">
            <a:avLst/>
          </a:prstGeom>
          <a:solidFill>
            <a:srgbClr val="C5000B">
              <a:alpha val="0"/>
            </a:srgbClr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8435975" y="1766888"/>
            <a:ext cx="274638" cy="230187"/>
          </a:xfrm>
          <a:prstGeom prst="ellipse">
            <a:avLst/>
          </a:prstGeom>
          <a:solidFill>
            <a:srgbClr val="C5000B">
              <a:alpha val="0"/>
            </a:srgbClr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8435975" y="2162175"/>
            <a:ext cx="274638" cy="230188"/>
          </a:xfrm>
          <a:prstGeom prst="ellipse">
            <a:avLst/>
          </a:prstGeom>
          <a:solidFill>
            <a:srgbClr val="C5000B">
              <a:alpha val="0"/>
            </a:srgbClr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8435975" y="2559050"/>
            <a:ext cx="274638" cy="230188"/>
          </a:xfrm>
          <a:prstGeom prst="ellipse">
            <a:avLst/>
          </a:prstGeom>
          <a:solidFill>
            <a:srgbClr val="C5000B">
              <a:alpha val="0"/>
            </a:srgbClr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50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55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60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65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70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1A44E4-A6C6-4853-B135-EBD32AF10C36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Code Converters</a:t>
            </a:r>
            <a:r>
              <a:rPr lang="en-US" altLang="en-US"/>
              <a:t> 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BCD-to-binary conversion</a:t>
            </a:r>
          </a:p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Binary-Gray conversions</a:t>
            </a:r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34820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3482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B6939A0-D5FF-4FDC-9278-69A4D09CE1CB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639763" y="228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Example: BCD</a:t>
            </a:r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182563" y="1098550"/>
            <a:ext cx="87391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BCD-to-Binary Conversion</a:t>
            </a:r>
          </a:p>
          <a:p>
            <a:pPr>
              <a:buClrTx/>
              <a:buFontTx/>
              <a:buNone/>
            </a:pPr>
            <a:r>
              <a:rPr lang="en-US" altLang="en-US"/>
              <a:t>One method of BCD-to-binary code conversion uses adder circuits. The basic conversion process is as follows:</a:t>
            </a:r>
          </a:p>
          <a:p>
            <a:pPr>
              <a:buClrTx/>
              <a:buFontTx/>
              <a:buNone/>
            </a:pPr>
            <a:r>
              <a:rPr lang="en-US" altLang="en-US"/>
              <a:t>	 1.	 The value, or weight, of each bit in the BCD number is represented by a binary number.</a:t>
            </a:r>
          </a:p>
          <a:p>
            <a:pPr>
              <a:buClrTx/>
              <a:buFontTx/>
              <a:buNone/>
            </a:pPr>
            <a:r>
              <a:rPr lang="en-US" altLang="en-US"/>
              <a:t>	 2.	 All of the binary representations of the weights of bits that are 1s in the BCD number are added.</a:t>
            </a:r>
          </a:p>
          <a:p>
            <a:pPr>
              <a:buClrTx/>
              <a:buFontTx/>
              <a:buNone/>
            </a:pPr>
            <a:r>
              <a:rPr lang="en-US" altLang="en-US"/>
              <a:t>	 3.	 The result of this addition is the binary equivalent of the BCD number.</a:t>
            </a:r>
          </a:p>
          <a:p>
            <a:pPr>
              <a:buClrTx/>
              <a:buFontTx/>
              <a:buNone/>
            </a:pPr>
            <a:r>
              <a:rPr lang="en-US" altLang="en-US"/>
              <a:t>A more concise statement of this operation is</a:t>
            </a:r>
          </a:p>
          <a:p>
            <a:pPr>
              <a:buClrTx/>
              <a:buFontTx/>
              <a:buNone/>
            </a:pPr>
            <a:r>
              <a:rPr lang="en-US" altLang="en-US" b="1"/>
              <a:t>The binary numbers representing the weights of the BCD bits are summed to produce the total binary number.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0328C50-FBC7-4CD1-AE2A-FBF0F90971F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639763" y="228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Example: BCD</a:t>
            </a:r>
          </a:p>
        </p:txBody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182563" y="1098550"/>
            <a:ext cx="87391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decimal number 87 can be expressed in BCD as</a:t>
            </a:r>
          </a:p>
          <a:p>
            <a:pPr algn="ctr">
              <a:buClrTx/>
              <a:buFontTx/>
              <a:buNone/>
            </a:pPr>
            <a:r>
              <a:rPr lang="en-US" altLang="en-US"/>
              <a:t>1000   0111</a:t>
            </a:r>
          </a:p>
          <a:p>
            <a:pPr algn="ctr">
              <a:buClrTx/>
              <a:buFontTx/>
              <a:buNone/>
            </a:pPr>
            <a:r>
              <a:rPr lang="en-US" altLang="en-US"/>
              <a:t>8		7</a:t>
            </a:r>
          </a:p>
          <a:p>
            <a:pPr>
              <a:buClrTx/>
              <a:buFontTx/>
              <a:buNone/>
            </a:pPr>
            <a:r>
              <a:rPr lang="en-US" altLang="en-US"/>
              <a:t>The left-most 4-bit group represents 80, and the right-most 4-bit group represents 7. That is, the left-most group has a weight of 10, and the right-most group has a weight of 1. Within each group, the binary weight of each bit is as follows: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4062413"/>
            <a:ext cx="7627937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CB53DFA-4764-4FD7-8A16-9E897F221946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639763" y="228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Example: BCD</a:t>
            </a:r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182563" y="1098550"/>
            <a:ext cx="87391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371600"/>
            <a:ext cx="8035925" cy="358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438150" y="5121275"/>
            <a:ext cx="85232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If the binary representations for the weights of all the 1s in the BCD number are added, the result is the binary number that corresponds to the BCD number.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DCC5E43-AE72-4D90-8CBD-CDE81018FA99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639763" y="228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Example: BCD</a:t>
            </a:r>
          </a:p>
        </p:txBody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82563" y="1098550"/>
            <a:ext cx="87391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Convert the BCD numbers 00100111 (decimal 27) and 10011000 (decimal 98) to binary.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47638" y="2012950"/>
            <a:ext cx="90074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Write the binary representations of the weights of all 1s appearing in the numbers, and then add them together.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2925763"/>
            <a:ext cx="639127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4786313"/>
            <a:ext cx="62388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51810A2-3DB2-44A0-A2BD-3B5055ADE3BD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000" b="1"/>
              <a:t>Figure 6–43</a:t>
            </a:r>
            <a:r>
              <a:rPr lang="en-US" altLang="en-US" sz="2000"/>
              <a:t>      Four-bit binary-to-Gray conversion logic.</a:t>
            </a:r>
            <a:r>
              <a:rPr lang="en-US" altLang="en-US" sz="1200"/>
              <a:t>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96963"/>
            <a:ext cx="568642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5805488" y="1292225"/>
            <a:ext cx="3135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Convert 1 1 0 0 to Gray</a:t>
            </a:r>
          </a:p>
        </p:txBody>
      </p:sp>
      <p:grpSp>
        <p:nvGrpSpPr>
          <p:cNvPr id="39940" name="Group 4"/>
          <p:cNvGrpSpPr>
            <a:grpSpLocks/>
          </p:cNvGrpSpPr>
          <p:nvPr/>
        </p:nvGrpSpPr>
        <p:grpSpPr bwMode="auto">
          <a:xfrm>
            <a:off x="6850063" y="1770063"/>
            <a:ext cx="314325" cy="1419225"/>
            <a:chOff x="4315" y="1115"/>
            <a:chExt cx="198" cy="894"/>
          </a:xfrm>
        </p:grpSpPr>
        <p:sp>
          <p:nvSpPr>
            <p:cNvPr id="39941" name="Line 5"/>
            <p:cNvSpPr>
              <a:spLocks noChangeShapeType="1"/>
            </p:cNvSpPr>
            <p:nvPr/>
          </p:nvSpPr>
          <p:spPr bwMode="auto">
            <a:xfrm>
              <a:off x="4407" y="1115"/>
              <a:ext cx="0" cy="555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42" name="Text Box 6"/>
            <p:cNvSpPr txBox="1">
              <a:spLocks noChangeArrowheads="1"/>
            </p:cNvSpPr>
            <p:nvPr/>
          </p:nvSpPr>
          <p:spPr bwMode="auto">
            <a:xfrm>
              <a:off x="4315" y="1720"/>
              <a:ext cx="19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</p:grpSp>
      <p:grpSp>
        <p:nvGrpSpPr>
          <p:cNvPr id="39943" name="Group 7"/>
          <p:cNvGrpSpPr>
            <a:grpSpLocks/>
          </p:cNvGrpSpPr>
          <p:nvPr/>
        </p:nvGrpSpPr>
        <p:grpSpPr bwMode="auto">
          <a:xfrm>
            <a:off x="6996113" y="1698625"/>
            <a:ext cx="407987" cy="1482725"/>
            <a:chOff x="4407" y="1070"/>
            <a:chExt cx="257" cy="934"/>
          </a:xfrm>
        </p:grpSpPr>
        <p:grpSp>
          <p:nvGrpSpPr>
            <p:cNvPr id="39944" name="Group 8"/>
            <p:cNvGrpSpPr>
              <a:grpSpLocks/>
            </p:cNvGrpSpPr>
            <p:nvPr/>
          </p:nvGrpSpPr>
          <p:grpSpPr bwMode="auto">
            <a:xfrm>
              <a:off x="4407" y="1070"/>
              <a:ext cx="143" cy="573"/>
              <a:chOff x="4407" y="1070"/>
              <a:chExt cx="143" cy="573"/>
            </a:xfrm>
          </p:grpSpPr>
          <p:sp>
            <p:nvSpPr>
              <p:cNvPr id="39945" name="Freeform 9"/>
              <p:cNvSpPr>
                <a:spLocks noChangeArrowheads="1"/>
              </p:cNvSpPr>
              <p:nvPr/>
            </p:nvSpPr>
            <p:spPr bwMode="auto">
              <a:xfrm>
                <a:off x="4407" y="1070"/>
                <a:ext cx="134" cy="72"/>
              </a:xfrm>
              <a:custGeom>
                <a:avLst/>
                <a:gdLst>
                  <a:gd name="T0" fmla="*/ 0 w 146"/>
                  <a:gd name="T1" fmla="*/ 0 h 84"/>
                  <a:gd name="T2" fmla="*/ 73 w 146"/>
                  <a:gd name="T3" fmla="*/ 82 h 84"/>
                  <a:gd name="T4" fmla="*/ 146 w 146"/>
                  <a:gd name="T5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84">
                    <a:moveTo>
                      <a:pt x="0" y="0"/>
                    </a:moveTo>
                    <a:cubicBezTo>
                      <a:pt x="24" y="40"/>
                      <a:pt x="49" y="80"/>
                      <a:pt x="73" y="82"/>
                    </a:cubicBezTo>
                    <a:cubicBezTo>
                      <a:pt x="97" y="84"/>
                      <a:pt x="137" y="23"/>
                      <a:pt x="146" y="9"/>
                    </a:cubicBezTo>
                  </a:path>
                </a:pathLst>
              </a:custGeom>
              <a:noFill/>
              <a:ln w="936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46" name="Line 10"/>
              <p:cNvSpPr>
                <a:spLocks noChangeShapeType="1"/>
              </p:cNvSpPr>
              <p:nvPr/>
            </p:nvSpPr>
            <p:spPr bwMode="auto">
              <a:xfrm>
                <a:off x="4507" y="1170"/>
                <a:ext cx="43" cy="473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947" name="Text Box 11"/>
            <p:cNvSpPr txBox="1">
              <a:spLocks noChangeArrowheads="1"/>
            </p:cNvSpPr>
            <p:nvPr/>
          </p:nvSpPr>
          <p:spPr bwMode="auto">
            <a:xfrm>
              <a:off x="4466" y="1715"/>
              <a:ext cx="19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</p:grpSp>
      <p:grpSp>
        <p:nvGrpSpPr>
          <p:cNvPr id="39948" name="Group 12"/>
          <p:cNvGrpSpPr>
            <a:grpSpLocks/>
          </p:cNvGrpSpPr>
          <p:nvPr/>
        </p:nvGrpSpPr>
        <p:grpSpPr bwMode="auto">
          <a:xfrm>
            <a:off x="7264400" y="1765300"/>
            <a:ext cx="379413" cy="1423988"/>
            <a:chOff x="4576" y="1112"/>
            <a:chExt cx="239" cy="897"/>
          </a:xfrm>
        </p:grpSpPr>
        <p:grpSp>
          <p:nvGrpSpPr>
            <p:cNvPr id="39949" name="Group 13"/>
            <p:cNvGrpSpPr>
              <a:grpSpLocks/>
            </p:cNvGrpSpPr>
            <p:nvPr/>
          </p:nvGrpSpPr>
          <p:grpSpPr bwMode="auto">
            <a:xfrm>
              <a:off x="4576" y="1112"/>
              <a:ext cx="134" cy="549"/>
              <a:chOff x="4576" y="1112"/>
              <a:chExt cx="134" cy="549"/>
            </a:xfrm>
          </p:grpSpPr>
          <p:sp>
            <p:nvSpPr>
              <p:cNvPr id="39950" name="Freeform 14"/>
              <p:cNvSpPr>
                <a:spLocks noChangeArrowheads="1"/>
              </p:cNvSpPr>
              <p:nvPr/>
            </p:nvSpPr>
            <p:spPr bwMode="auto">
              <a:xfrm>
                <a:off x="4576" y="1112"/>
                <a:ext cx="134" cy="72"/>
              </a:xfrm>
              <a:custGeom>
                <a:avLst/>
                <a:gdLst>
                  <a:gd name="T0" fmla="*/ 0 w 146"/>
                  <a:gd name="T1" fmla="*/ 0 h 84"/>
                  <a:gd name="T2" fmla="*/ 73 w 146"/>
                  <a:gd name="T3" fmla="*/ 82 h 84"/>
                  <a:gd name="T4" fmla="*/ 146 w 146"/>
                  <a:gd name="T5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84">
                    <a:moveTo>
                      <a:pt x="0" y="0"/>
                    </a:moveTo>
                    <a:cubicBezTo>
                      <a:pt x="24" y="40"/>
                      <a:pt x="49" y="80"/>
                      <a:pt x="73" y="82"/>
                    </a:cubicBezTo>
                    <a:cubicBezTo>
                      <a:pt x="97" y="84"/>
                      <a:pt x="137" y="23"/>
                      <a:pt x="146" y="9"/>
                    </a:cubicBezTo>
                  </a:path>
                </a:pathLst>
              </a:custGeom>
              <a:noFill/>
              <a:ln w="936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1" name="Line 15"/>
              <p:cNvSpPr>
                <a:spLocks noChangeShapeType="1"/>
              </p:cNvSpPr>
              <p:nvPr/>
            </p:nvSpPr>
            <p:spPr bwMode="auto">
              <a:xfrm>
                <a:off x="4663" y="1225"/>
                <a:ext cx="24" cy="436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952" name="Text Box 16"/>
            <p:cNvSpPr txBox="1">
              <a:spLocks noChangeArrowheads="1"/>
            </p:cNvSpPr>
            <p:nvPr/>
          </p:nvSpPr>
          <p:spPr bwMode="auto">
            <a:xfrm>
              <a:off x="4617" y="1720"/>
              <a:ext cx="19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</p:grpSp>
      <p:grpSp>
        <p:nvGrpSpPr>
          <p:cNvPr id="39953" name="Group 17"/>
          <p:cNvGrpSpPr>
            <a:grpSpLocks/>
          </p:cNvGrpSpPr>
          <p:nvPr/>
        </p:nvGrpSpPr>
        <p:grpSpPr bwMode="auto">
          <a:xfrm>
            <a:off x="7512050" y="1938338"/>
            <a:ext cx="415925" cy="1239837"/>
            <a:chOff x="4732" y="1221"/>
            <a:chExt cx="262" cy="781"/>
          </a:xfrm>
        </p:grpSpPr>
        <p:grpSp>
          <p:nvGrpSpPr>
            <p:cNvPr id="39954" name="Group 18"/>
            <p:cNvGrpSpPr>
              <a:grpSpLocks/>
            </p:cNvGrpSpPr>
            <p:nvPr/>
          </p:nvGrpSpPr>
          <p:grpSpPr bwMode="auto">
            <a:xfrm>
              <a:off x="4732" y="1221"/>
              <a:ext cx="134" cy="440"/>
              <a:chOff x="4732" y="1221"/>
              <a:chExt cx="134" cy="440"/>
            </a:xfrm>
          </p:grpSpPr>
          <p:sp>
            <p:nvSpPr>
              <p:cNvPr id="39955" name="Freeform 19"/>
              <p:cNvSpPr>
                <a:spLocks noChangeArrowheads="1"/>
              </p:cNvSpPr>
              <p:nvPr/>
            </p:nvSpPr>
            <p:spPr bwMode="auto">
              <a:xfrm>
                <a:off x="4732" y="1221"/>
                <a:ext cx="134" cy="72"/>
              </a:xfrm>
              <a:custGeom>
                <a:avLst/>
                <a:gdLst>
                  <a:gd name="T0" fmla="*/ 0 w 146"/>
                  <a:gd name="T1" fmla="*/ 0 h 84"/>
                  <a:gd name="T2" fmla="*/ 73 w 146"/>
                  <a:gd name="T3" fmla="*/ 82 h 84"/>
                  <a:gd name="T4" fmla="*/ 146 w 146"/>
                  <a:gd name="T5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84">
                    <a:moveTo>
                      <a:pt x="0" y="0"/>
                    </a:moveTo>
                    <a:cubicBezTo>
                      <a:pt x="24" y="40"/>
                      <a:pt x="49" y="80"/>
                      <a:pt x="73" y="82"/>
                    </a:cubicBezTo>
                    <a:cubicBezTo>
                      <a:pt x="97" y="84"/>
                      <a:pt x="137" y="23"/>
                      <a:pt x="146" y="9"/>
                    </a:cubicBezTo>
                  </a:path>
                </a:pathLst>
              </a:custGeom>
              <a:noFill/>
              <a:ln w="936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56" name="Line 20"/>
              <p:cNvSpPr>
                <a:spLocks noChangeShapeType="1"/>
              </p:cNvSpPr>
              <p:nvPr/>
            </p:nvSpPr>
            <p:spPr bwMode="auto">
              <a:xfrm>
                <a:off x="4837" y="1335"/>
                <a:ext cx="15" cy="326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96" y="1713"/>
              <a:ext cx="19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</p:grpSp>
      <p:sp>
        <p:nvSpPr>
          <p:cNvPr id="39958" name="Text Box 22"/>
          <p:cNvSpPr txBox="1">
            <a:spLocks noChangeArrowheads="1"/>
          </p:cNvSpPr>
          <p:nvPr/>
        </p:nvSpPr>
        <p:spPr bwMode="auto">
          <a:xfrm>
            <a:off x="7300913" y="3513138"/>
            <a:ext cx="12477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59" name="Oval 23"/>
          <p:cNvSpPr>
            <a:spLocks noChangeArrowheads="1"/>
          </p:cNvSpPr>
          <p:nvPr/>
        </p:nvSpPr>
        <p:spPr bwMode="auto">
          <a:xfrm>
            <a:off x="257175" y="1736725"/>
            <a:ext cx="382588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220663" y="2817813"/>
            <a:ext cx="382587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39961" name="Oval 25"/>
          <p:cNvSpPr>
            <a:spLocks noChangeArrowheads="1"/>
          </p:cNvSpPr>
          <p:nvPr/>
        </p:nvSpPr>
        <p:spPr bwMode="auto">
          <a:xfrm>
            <a:off x="222250" y="4078288"/>
            <a:ext cx="382588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222250" y="5086350"/>
            <a:ext cx="382588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39963" name="Oval 27"/>
          <p:cNvSpPr>
            <a:spLocks noChangeArrowheads="1"/>
          </p:cNvSpPr>
          <p:nvPr/>
        </p:nvSpPr>
        <p:spPr bwMode="auto">
          <a:xfrm>
            <a:off x="4686300" y="4870450"/>
            <a:ext cx="382588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4686300" y="4259263"/>
            <a:ext cx="382588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39965" name="Oval 29"/>
          <p:cNvSpPr>
            <a:spLocks noChangeArrowheads="1"/>
          </p:cNvSpPr>
          <p:nvPr/>
        </p:nvSpPr>
        <p:spPr bwMode="auto">
          <a:xfrm>
            <a:off x="4687888" y="3179763"/>
            <a:ext cx="382587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4687888" y="2243138"/>
            <a:ext cx="382587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2BB51E8-7206-4DEE-A010-E1A7672188B2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000" b="1"/>
              <a:t>Figure 6–44</a:t>
            </a:r>
            <a:r>
              <a:rPr lang="en-US" altLang="en-US" sz="2000"/>
              <a:t>      </a:t>
            </a:r>
            <a:br>
              <a:rPr lang="en-US" altLang="en-US" sz="2000"/>
            </a:br>
            <a:r>
              <a:rPr lang="en-US" altLang="en-US" sz="2000"/>
              <a:t>Four-bit Gray-to-binary conversion logic. 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190625"/>
            <a:ext cx="48514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5413375" y="1117600"/>
            <a:ext cx="31353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Convert 1 0 1 0 to Gray</a:t>
            </a:r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6451600" y="1676400"/>
            <a:ext cx="314325" cy="1419225"/>
            <a:chOff x="4064" y="1056"/>
            <a:chExt cx="198" cy="894"/>
          </a:xfrm>
        </p:grpSpPr>
        <p:sp>
          <p:nvSpPr>
            <p:cNvPr id="40965" name="Line 5"/>
            <p:cNvSpPr>
              <a:spLocks noChangeShapeType="1"/>
            </p:cNvSpPr>
            <p:nvPr/>
          </p:nvSpPr>
          <p:spPr bwMode="auto">
            <a:xfrm>
              <a:off x="4156" y="1056"/>
              <a:ext cx="0" cy="555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6" name="Text Box 6"/>
            <p:cNvSpPr txBox="1">
              <a:spLocks noChangeArrowheads="1"/>
            </p:cNvSpPr>
            <p:nvPr/>
          </p:nvSpPr>
          <p:spPr bwMode="auto">
            <a:xfrm>
              <a:off x="4064" y="1661"/>
              <a:ext cx="19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</p:grp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6677025" y="1566863"/>
            <a:ext cx="328613" cy="1520825"/>
            <a:chOff x="4206" y="987"/>
            <a:chExt cx="207" cy="958"/>
          </a:xfrm>
        </p:grpSpPr>
        <p:sp>
          <p:nvSpPr>
            <p:cNvPr id="40968" name="Line 8"/>
            <p:cNvSpPr>
              <a:spLocks noChangeShapeType="1"/>
            </p:cNvSpPr>
            <p:nvPr/>
          </p:nvSpPr>
          <p:spPr bwMode="auto">
            <a:xfrm>
              <a:off x="4320" y="1095"/>
              <a:ext cx="0" cy="489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9" name="Text Box 9"/>
            <p:cNvSpPr txBox="1">
              <a:spLocks noChangeArrowheads="1"/>
            </p:cNvSpPr>
            <p:nvPr/>
          </p:nvSpPr>
          <p:spPr bwMode="auto">
            <a:xfrm>
              <a:off x="4215" y="1656"/>
              <a:ext cx="19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40970" name="Line 10"/>
            <p:cNvSpPr>
              <a:spLocks noChangeShapeType="1"/>
            </p:cNvSpPr>
            <p:nvPr/>
          </p:nvSpPr>
          <p:spPr bwMode="auto">
            <a:xfrm flipV="1">
              <a:off x="4206" y="986"/>
              <a:ext cx="70" cy="51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71" name="Group 11"/>
          <p:cNvGrpSpPr>
            <a:grpSpLocks/>
          </p:cNvGrpSpPr>
          <p:nvPr/>
        </p:nvGrpSpPr>
        <p:grpSpPr bwMode="auto">
          <a:xfrm>
            <a:off x="6931025" y="1617663"/>
            <a:ext cx="314325" cy="1477962"/>
            <a:chOff x="4366" y="1019"/>
            <a:chExt cx="198" cy="931"/>
          </a:xfrm>
        </p:grpSpPr>
        <p:sp>
          <p:nvSpPr>
            <p:cNvPr id="40972" name="Text Box 12"/>
            <p:cNvSpPr txBox="1">
              <a:spLocks noChangeArrowheads="1"/>
            </p:cNvSpPr>
            <p:nvPr/>
          </p:nvSpPr>
          <p:spPr bwMode="auto">
            <a:xfrm>
              <a:off x="4366" y="1661"/>
              <a:ext cx="19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40973" name="Line 13"/>
            <p:cNvSpPr>
              <a:spLocks noChangeShapeType="1"/>
            </p:cNvSpPr>
            <p:nvPr/>
          </p:nvSpPr>
          <p:spPr bwMode="auto">
            <a:xfrm>
              <a:off x="4489" y="1127"/>
              <a:ext cx="0" cy="49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4" name="Line 14"/>
            <p:cNvSpPr>
              <a:spLocks noChangeShapeType="1"/>
            </p:cNvSpPr>
            <p:nvPr/>
          </p:nvSpPr>
          <p:spPr bwMode="auto">
            <a:xfrm flipV="1">
              <a:off x="4375" y="1018"/>
              <a:ext cx="70" cy="51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75" name="Group 15"/>
          <p:cNvGrpSpPr>
            <a:grpSpLocks/>
          </p:cNvGrpSpPr>
          <p:nvPr/>
        </p:nvGrpSpPr>
        <p:grpSpPr bwMode="auto">
          <a:xfrm>
            <a:off x="7192963" y="1617663"/>
            <a:ext cx="336550" cy="1466850"/>
            <a:chOff x="4531" y="1019"/>
            <a:chExt cx="212" cy="924"/>
          </a:xfrm>
        </p:grpSpPr>
        <p:sp>
          <p:nvSpPr>
            <p:cNvPr id="40976" name="Text Box 16"/>
            <p:cNvSpPr txBox="1">
              <a:spLocks noChangeArrowheads="1"/>
            </p:cNvSpPr>
            <p:nvPr/>
          </p:nvSpPr>
          <p:spPr bwMode="auto">
            <a:xfrm>
              <a:off x="4545" y="1654"/>
              <a:ext cx="19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40977" name="Line 17"/>
            <p:cNvSpPr>
              <a:spLocks noChangeShapeType="1"/>
            </p:cNvSpPr>
            <p:nvPr/>
          </p:nvSpPr>
          <p:spPr bwMode="auto">
            <a:xfrm>
              <a:off x="4645" y="1127"/>
              <a:ext cx="0" cy="49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8" name="Line 18"/>
            <p:cNvSpPr>
              <a:spLocks noChangeShapeType="1"/>
            </p:cNvSpPr>
            <p:nvPr/>
          </p:nvSpPr>
          <p:spPr bwMode="auto">
            <a:xfrm flipV="1">
              <a:off x="4531" y="1018"/>
              <a:ext cx="70" cy="51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79" name="Oval 19"/>
          <p:cNvSpPr>
            <a:spLocks noChangeArrowheads="1"/>
          </p:cNvSpPr>
          <p:nvPr/>
        </p:nvSpPr>
        <p:spPr bwMode="auto">
          <a:xfrm>
            <a:off x="115888" y="1668463"/>
            <a:ext cx="382587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115888" y="3036888"/>
            <a:ext cx="382587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40981" name="Oval 21"/>
          <p:cNvSpPr>
            <a:spLocks noChangeArrowheads="1"/>
          </p:cNvSpPr>
          <p:nvPr/>
        </p:nvSpPr>
        <p:spPr bwMode="auto">
          <a:xfrm>
            <a:off x="80963" y="4405313"/>
            <a:ext cx="382587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80963" y="5268913"/>
            <a:ext cx="382587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40983" name="Oval 23"/>
          <p:cNvSpPr>
            <a:spLocks noChangeArrowheads="1"/>
          </p:cNvSpPr>
          <p:nvPr/>
        </p:nvSpPr>
        <p:spPr bwMode="auto">
          <a:xfrm>
            <a:off x="80963" y="4405313"/>
            <a:ext cx="382587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3859213" y="2100263"/>
            <a:ext cx="382587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40985" name="Oval 25"/>
          <p:cNvSpPr>
            <a:spLocks noChangeArrowheads="1"/>
          </p:cNvSpPr>
          <p:nvPr/>
        </p:nvSpPr>
        <p:spPr bwMode="auto">
          <a:xfrm>
            <a:off x="3860800" y="3468688"/>
            <a:ext cx="382588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3824288" y="4837113"/>
            <a:ext cx="382587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40987" name="Oval 27"/>
          <p:cNvSpPr>
            <a:spLocks noChangeArrowheads="1"/>
          </p:cNvSpPr>
          <p:nvPr/>
        </p:nvSpPr>
        <p:spPr bwMode="auto">
          <a:xfrm>
            <a:off x="3824288" y="5700713"/>
            <a:ext cx="382587" cy="457200"/>
          </a:xfrm>
          <a:prstGeom prst="ellipse">
            <a:avLst/>
          </a:pr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3DB0C85-60FA-4DA3-AEFF-15F210D8AF8D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Multiplexers (Data Selectors)</a:t>
            </a:r>
            <a:r>
              <a:rPr lang="en-US" altLang="en-US"/>
              <a:t> 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2119313"/>
            <a:ext cx="7412037" cy="2009775"/>
          </a:xfrm>
          <a:ln/>
        </p:spPr>
        <p:txBody>
          <a:bodyPr/>
          <a:lstStyle/>
          <a:p>
            <a:pPr marL="327025" indent="-322263">
              <a:buClrTx/>
              <a:buFontTx/>
              <a:buNone/>
              <a:tabLst>
                <a:tab pos="0" algn="l"/>
                <a:tab pos="325438" algn="l"/>
                <a:tab pos="438150" algn="l"/>
                <a:tab pos="895350" algn="l"/>
                <a:tab pos="1352550" algn="l"/>
                <a:tab pos="1809750" algn="l"/>
                <a:tab pos="2266950" algn="l"/>
                <a:tab pos="2724150" algn="l"/>
                <a:tab pos="3181350" algn="l"/>
                <a:tab pos="3638550" algn="l"/>
                <a:tab pos="4095750" algn="l"/>
                <a:tab pos="4552950" algn="l"/>
                <a:tab pos="5010150" algn="l"/>
                <a:tab pos="5467350" algn="l"/>
                <a:tab pos="5924550" algn="l"/>
                <a:tab pos="6381750" algn="l"/>
                <a:tab pos="6838950" algn="l"/>
                <a:tab pos="7296150" algn="l"/>
                <a:tab pos="7753350" algn="l"/>
                <a:tab pos="8210550" algn="l"/>
                <a:tab pos="8667750" algn="l"/>
                <a:tab pos="912495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altLang="en-US"/>
          </a:p>
          <a:p>
            <a:pPr marL="323850" indent="-319088">
              <a:buFont typeface="Times New Roman" panose="02020603050405020304" pitchFamily="18" charset="0"/>
              <a:buChar char="•"/>
              <a:tabLst>
                <a:tab pos="0" algn="l"/>
                <a:tab pos="325438" algn="l"/>
                <a:tab pos="438150" algn="l"/>
                <a:tab pos="895350" algn="l"/>
                <a:tab pos="1352550" algn="l"/>
                <a:tab pos="1809750" algn="l"/>
                <a:tab pos="2266950" algn="l"/>
                <a:tab pos="2724150" algn="l"/>
                <a:tab pos="3181350" algn="l"/>
                <a:tab pos="3638550" algn="l"/>
                <a:tab pos="4095750" algn="l"/>
                <a:tab pos="4552950" algn="l"/>
                <a:tab pos="5010150" algn="l"/>
                <a:tab pos="5467350" algn="l"/>
                <a:tab pos="5924550" algn="l"/>
                <a:tab pos="6381750" algn="l"/>
                <a:tab pos="6838950" algn="l"/>
                <a:tab pos="7296150" algn="l"/>
                <a:tab pos="7753350" algn="l"/>
                <a:tab pos="8210550" algn="l"/>
                <a:tab pos="8667750" algn="l"/>
                <a:tab pos="912495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4-input multiplexer</a:t>
            </a:r>
          </a:p>
          <a:p>
            <a:pPr marL="323850" indent="-319088">
              <a:buFont typeface="Times New Roman" panose="02020603050405020304" pitchFamily="18" charset="0"/>
              <a:buChar char="•"/>
              <a:tabLst>
                <a:tab pos="0" algn="l"/>
                <a:tab pos="325438" algn="l"/>
                <a:tab pos="438150" algn="l"/>
                <a:tab pos="895350" algn="l"/>
                <a:tab pos="1352550" algn="l"/>
                <a:tab pos="1809750" algn="l"/>
                <a:tab pos="2266950" algn="l"/>
                <a:tab pos="2724150" algn="l"/>
                <a:tab pos="3181350" algn="l"/>
                <a:tab pos="3638550" algn="l"/>
                <a:tab pos="4095750" algn="l"/>
                <a:tab pos="4552950" algn="l"/>
                <a:tab pos="5010150" algn="l"/>
                <a:tab pos="5467350" algn="l"/>
                <a:tab pos="5924550" algn="l"/>
                <a:tab pos="6381750" algn="l"/>
                <a:tab pos="6838950" algn="l"/>
                <a:tab pos="7296150" algn="l"/>
                <a:tab pos="7753350" algn="l"/>
                <a:tab pos="8210550" algn="l"/>
                <a:tab pos="8667750" algn="l"/>
                <a:tab pos="912495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Expanded multiplexers</a:t>
            </a:r>
          </a:p>
          <a:p>
            <a:pPr marL="341313" indent="-323850">
              <a:buClrTx/>
              <a:buFontTx/>
              <a:buNone/>
              <a:tabLst>
                <a:tab pos="0" algn="l"/>
                <a:tab pos="325438" algn="l"/>
                <a:tab pos="438150" algn="l"/>
                <a:tab pos="895350" algn="l"/>
                <a:tab pos="1352550" algn="l"/>
                <a:tab pos="1809750" algn="l"/>
                <a:tab pos="2266950" algn="l"/>
                <a:tab pos="2724150" algn="l"/>
                <a:tab pos="3181350" algn="l"/>
                <a:tab pos="3638550" algn="l"/>
                <a:tab pos="4095750" algn="l"/>
                <a:tab pos="4552950" algn="l"/>
                <a:tab pos="5010150" algn="l"/>
                <a:tab pos="5467350" algn="l"/>
                <a:tab pos="5924550" algn="l"/>
                <a:tab pos="6381750" algn="l"/>
                <a:tab pos="6838950" algn="l"/>
                <a:tab pos="7296150" algn="l"/>
                <a:tab pos="7753350" algn="l"/>
                <a:tab pos="8210550" algn="l"/>
                <a:tab pos="8667750" algn="l"/>
                <a:tab pos="912495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altLang="en-US"/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41988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4198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9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99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747713" y="1281113"/>
            <a:ext cx="7407275" cy="135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15900" indent="-212725">
              <a:tabLst>
                <a:tab pos="0" algn="l"/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Functionality: </a:t>
            </a:r>
          </a:p>
          <a:p>
            <a:pPr marL="212725" indent="-209550">
              <a:buSzPct val="45000"/>
              <a:buFont typeface="Wingdings" panose="05000000000000000000" pitchFamily="2" charset="2"/>
              <a:buChar char=""/>
            </a:pPr>
            <a:r>
              <a:rPr lang="en-US" altLang="en-US"/>
              <a:t>Selection of a particular input </a:t>
            </a:r>
          </a:p>
          <a:p>
            <a:pPr marL="212725" indent="-209550">
              <a:buSzPct val="45000"/>
              <a:buFont typeface="Wingdings" panose="05000000000000000000" pitchFamily="2" charset="2"/>
              <a:buChar char=""/>
            </a:pPr>
            <a:r>
              <a:rPr lang="en-US" altLang="en-US"/>
              <a:t>Route 1 of N inputs (A) to the output Y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38E7516-20E7-4090-AB70-6F68CC156B9E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1981200"/>
            <a:ext cx="7412037" cy="41148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1-Bit Comparator</a:t>
            </a:r>
          </a:p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2-Bit Comparator</a:t>
            </a:r>
          </a:p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4-Bit Comparator</a:t>
            </a:r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6148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614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8AF8552-2B1D-49DB-A2A3-AC3A1920079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Multiplexers (Data Selectors)</a:t>
            </a:r>
            <a:r>
              <a:rPr lang="en-US" altLang="en-US"/>
              <a:t> 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6096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4-input multiplexer</a:t>
            </a:r>
          </a:p>
        </p:txBody>
      </p:sp>
      <p:grpSp>
        <p:nvGrpSpPr>
          <p:cNvPr id="43011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43012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4301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1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016" name="Group 8"/>
          <p:cNvGrpSpPr>
            <a:grpSpLocks/>
          </p:cNvGrpSpPr>
          <p:nvPr/>
        </p:nvGrpSpPr>
        <p:grpSpPr bwMode="auto">
          <a:xfrm>
            <a:off x="609600" y="2057400"/>
            <a:ext cx="7524750" cy="3105150"/>
            <a:chOff x="384" y="1296"/>
            <a:chExt cx="4740" cy="1956"/>
          </a:xfrm>
        </p:grpSpPr>
        <p:sp>
          <p:nvSpPr>
            <p:cNvPr id="43017" name="Rectangle 9"/>
            <p:cNvSpPr>
              <a:spLocks noChangeArrowheads="1"/>
            </p:cNvSpPr>
            <p:nvPr/>
          </p:nvSpPr>
          <p:spPr bwMode="auto">
            <a:xfrm>
              <a:off x="384" y="1296"/>
              <a:ext cx="4740" cy="19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3018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344"/>
              <a:ext cx="2724" cy="1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3019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1344"/>
              <a:ext cx="1908" cy="1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4302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419600"/>
            <a:ext cx="3733800" cy="15716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838200" y="6035675"/>
            <a:ext cx="5943600" cy="9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Data-Select Inputs are 10, then Y = D</a:t>
            </a:r>
            <a:r>
              <a:rPr lang="en-US" altLang="en-US" baseline="-25000"/>
              <a:t>2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If D</a:t>
            </a:r>
            <a:r>
              <a:rPr lang="en-US" altLang="en-US" baseline="-25000"/>
              <a:t>2</a:t>
            </a:r>
            <a:r>
              <a:rPr lang="en-US" altLang="en-US"/>
              <a:t> = 0, then Y = 0.  If D</a:t>
            </a:r>
            <a:r>
              <a:rPr lang="en-US" altLang="en-US" baseline="-25000"/>
              <a:t>2</a:t>
            </a:r>
            <a:r>
              <a:rPr lang="en-US" altLang="en-US"/>
              <a:t> = 1, then Y = 1.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3366F5D-570C-4687-B919-0D43A8150555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44033" name="Rectangle 1"/>
          <p:cNvSpPr>
            <a:spLocks noGrp="1" noChangeArrowheads="1"/>
          </p:cNvSpPr>
          <p:nvPr>
            <p:ph type="body"/>
          </p:nvPr>
        </p:nvSpPr>
        <p:spPr>
          <a:xfrm>
            <a:off x="381000" y="530225"/>
            <a:ext cx="7772400" cy="4114800"/>
          </a:xfrm>
          <a:ln/>
        </p:spPr>
        <p:txBody>
          <a:bodyPr anchor="t"/>
          <a:lstStyle/>
          <a:p>
            <a:pPr marL="323850" indent="-32385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3200"/>
              <a:t>What is the output Y if we have the following inputs?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770063"/>
            <a:ext cx="5527675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957263" y="2613025"/>
            <a:ext cx="9715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0</a:t>
            </a:r>
            <a:br>
              <a:rPr lang="en-US" altLang="en-US"/>
            </a:br>
            <a:r>
              <a:rPr lang="en-US" altLang="en-US"/>
              <a:t>1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950913" y="3668713"/>
            <a:ext cx="333375" cy="15573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1</a:t>
            </a:r>
            <a:br>
              <a:rPr lang="en-US" altLang="en-US"/>
            </a:br>
            <a:r>
              <a:rPr lang="en-US" altLang="en-US"/>
              <a:t>0</a:t>
            </a:r>
            <a:br>
              <a:rPr lang="en-US" altLang="en-US"/>
            </a:br>
            <a:r>
              <a:rPr lang="en-US" altLang="en-US"/>
              <a:t>1</a:t>
            </a:r>
            <a:br>
              <a:rPr lang="en-US" altLang="en-US"/>
            </a:br>
            <a:r>
              <a:rPr lang="en-US" altLang="en-US"/>
              <a:t>0</a:t>
            </a:r>
          </a:p>
        </p:txBody>
      </p:sp>
      <p:grpSp>
        <p:nvGrpSpPr>
          <p:cNvPr id="44037" name="Group 5"/>
          <p:cNvGrpSpPr>
            <a:grpSpLocks/>
          </p:cNvGrpSpPr>
          <p:nvPr/>
        </p:nvGrpSpPr>
        <p:grpSpPr bwMode="auto">
          <a:xfrm>
            <a:off x="3614738" y="3729038"/>
            <a:ext cx="4000500" cy="939800"/>
            <a:chOff x="2277" y="2349"/>
            <a:chExt cx="2520" cy="592"/>
          </a:xfrm>
        </p:grpSpPr>
        <p:sp>
          <p:nvSpPr>
            <p:cNvPr id="44038" name="Text Box 6"/>
            <p:cNvSpPr txBox="1">
              <a:spLocks noChangeArrowheads="1"/>
            </p:cNvSpPr>
            <p:nvPr/>
          </p:nvSpPr>
          <p:spPr bwMode="auto">
            <a:xfrm>
              <a:off x="4233" y="2349"/>
              <a:ext cx="56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44039" name="Line 7"/>
            <p:cNvSpPr>
              <a:spLocks noChangeShapeType="1"/>
            </p:cNvSpPr>
            <p:nvPr/>
          </p:nvSpPr>
          <p:spPr bwMode="auto">
            <a:xfrm flipV="1">
              <a:off x="2277" y="2518"/>
              <a:ext cx="609" cy="423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0" name="Group 8"/>
          <p:cNvGrpSpPr>
            <a:grpSpLocks/>
          </p:cNvGrpSpPr>
          <p:nvPr/>
        </p:nvGrpSpPr>
        <p:grpSpPr bwMode="auto">
          <a:xfrm>
            <a:off x="957263" y="2633663"/>
            <a:ext cx="958850" cy="2611437"/>
            <a:chOff x="603" y="1659"/>
            <a:chExt cx="604" cy="1645"/>
          </a:xfrm>
        </p:grpSpPr>
        <p:sp>
          <p:nvSpPr>
            <p:cNvPr id="44041" name="Text Box 9"/>
            <p:cNvSpPr txBox="1">
              <a:spLocks noChangeArrowheads="1"/>
            </p:cNvSpPr>
            <p:nvPr/>
          </p:nvSpPr>
          <p:spPr bwMode="auto">
            <a:xfrm>
              <a:off x="607" y="1659"/>
              <a:ext cx="600" cy="5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  <a:br>
                <a:rPr lang="en-US" altLang="en-US"/>
              </a:br>
              <a:r>
                <a:rPr lang="en-US" altLang="en-US"/>
                <a:t>1</a:t>
              </a:r>
            </a:p>
          </p:txBody>
        </p:sp>
        <p:sp>
          <p:nvSpPr>
            <p:cNvPr id="44042" name="Rectangle 10"/>
            <p:cNvSpPr>
              <a:spLocks noChangeArrowheads="1"/>
            </p:cNvSpPr>
            <p:nvPr/>
          </p:nvSpPr>
          <p:spPr bwMode="auto">
            <a:xfrm>
              <a:off x="603" y="2324"/>
              <a:ext cx="209" cy="9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  <a:br>
                <a:rPr lang="en-US" altLang="en-US"/>
              </a:br>
              <a:r>
                <a:rPr lang="en-US" altLang="en-US"/>
                <a:t>0</a:t>
              </a:r>
              <a:br>
                <a:rPr lang="en-US" altLang="en-US"/>
              </a:br>
              <a:r>
                <a:rPr lang="en-US" altLang="en-US"/>
                <a:t>1</a:t>
              </a:r>
              <a:br>
                <a:rPr lang="en-US" altLang="en-US"/>
              </a:br>
              <a:r>
                <a:rPr lang="en-US" altLang="en-US"/>
                <a:t>0</a:t>
              </a:r>
            </a:p>
          </p:txBody>
        </p:sp>
      </p:grpSp>
      <p:grpSp>
        <p:nvGrpSpPr>
          <p:cNvPr id="44043" name="Group 11"/>
          <p:cNvGrpSpPr>
            <a:grpSpLocks/>
          </p:cNvGrpSpPr>
          <p:nvPr/>
        </p:nvGrpSpPr>
        <p:grpSpPr bwMode="auto">
          <a:xfrm>
            <a:off x="3621088" y="3765550"/>
            <a:ext cx="4000500" cy="1166813"/>
            <a:chOff x="2281" y="2372"/>
            <a:chExt cx="2520" cy="735"/>
          </a:xfrm>
        </p:grpSpPr>
        <p:sp>
          <p:nvSpPr>
            <p:cNvPr id="44044" name="Text Box 12"/>
            <p:cNvSpPr txBox="1">
              <a:spLocks noChangeArrowheads="1"/>
            </p:cNvSpPr>
            <p:nvPr/>
          </p:nvSpPr>
          <p:spPr bwMode="auto">
            <a:xfrm>
              <a:off x="4237" y="2372"/>
              <a:ext cx="56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44045" name="Line 13"/>
            <p:cNvSpPr>
              <a:spLocks noChangeShapeType="1"/>
            </p:cNvSpPr>
            <p:nvPr/>
          </p:nvSpPr>
          <p:spPr bwMode="auto">
            <a:xfrm flipV="1">
              <a:off x="2281" y="2542"/>
              <a:ext cx="609" cy="566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A86A0A8-D7B1-43DD-AF86-E4804A826277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400" b="1"/>
              <a:t>Figure 6–85.  Like Problem 28.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66800"/>
            <a:ext cx="47783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81000" y="1447800"/>
            <a:ext cx="32004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S</a:t>
            </a:r>
            <a:r>
              <a:rPr lang="en-US" altLang="en-US" baseline="-25000"/>
              <a:t>0</a:t>
            </a:r>
            <a:r>
              <a:rPr lang="en-US" altLang="en-US"/>
              <a:t>S</a:t>
            </a:r>
            <a:r>
              <a:rPr lang="en-US" altLang="en-US" baseline="-25000"/>
              <a:t>1</a:t>
            </a:r>
            <a:r>
              <a:rPr lang="en-US" altLang="en-US"/>
              <a:t> = 11 and</a:t>
            </a:r>
            <a:br>
              <a:rPr lang="en-US" altLang="en-US"/>
            </a:br>
            <a:r>
              <a:rPr lang="en-US" altLang="en-US"/>
              <a:t>D</a:t>
            </a:r>
            <a:r>
              <a:rPr lang="en-US" altLang="en-US" baseline="-25000"/>
              <a:t>3</a:t>
            </a:r>
            <a:r>
              <a:rPr lang="en-US" altLang="en-US"/>
              <a:t>D</a:t>
            </a:r>
            <a:r>
              <a:rPr lang="en-US" altLang="en-US" baseline="-25000"/>
              <a:t>2</a:t>
            </a:r>
            <a:r>
              <a:rPr lang="en-US" altLang="en-US"/>
              <a:t>D</a:t>
            </a:r>
            <a:r>
              <a:rPr lang="en-US" altLang="en-US" baseline="-25000"/>
              <a:t>1</a:t>
            </a:r>
            <a:r>
              <a:rPr lang="en-US" altLang="en-US"/>
              <a:t>D</a:t>
            </a:r>
            <a:r>
              <a:rPr lang="en-US" altLang="en-US" baseline="-25000"/>
              <a:t>0</a:t>
            </a:r>
            <a:r>
              <a:rPr lang="en-US" altLang="en-US"/>
              <a:t> = 1001,</a:t>
            </a:r>
            <a:br>
              <a:rPr lang="en-US" altLang="en-US"/>
            </a:br>
            <a:r>
              <a:rPr lang="en-US" altLang="en-US"/>
              <a:t>what is the output?</a:t>
            </a:r>
          </a:p>
        </p:txBody>
      </p:sp>
      <p:grpSp>
        <p:nvGrpSpPr>
          <p:cNvPr id="45060" name="Group 4"/>
          <p:cNvGrpSpPr>
            <a:grpSpLocks/>
          </p:cNvGrpSpPr>
          <p:nvPr/>
        </p:nvGrpSpPr>
        <p:grpSpPr bwMode="auto">
          <a:xfrm>
            <a:off x="5675313" y="3176588"/>
            <a:ext cx="3449637" cy="1376362"/>
            <a:chOff x="3575" y="2001"/>
            <a:chExt cx="2173" cy="867"/>
          </a:xfrm>
        </p:grpSpPr>
        <p:sp>
          <p:nvSpPr>
            <p:cNvPr id="45061" name="Line 5"/>
            <p:cNvSpPr>
              <a:spLocks noChangeShapeType="1"/>
            </p:cNvSpPr>
            <p:nvPr/>
          </p:nvSpPr>
          <p:spPr bwMode="auto">
            <a:xfrm flipV="1">
              <a:off x="3575" y="2164"/>
              <a:ext cx="811" cy="705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62" name="Text Box 6"/>
            <p:cNvSpPr txBox="1">
              <a:spLocks noChangeArrowheads="1"/>
            </p:cNvSpPr>
            <p:nvPr/>
          </p:nvSpPr>
          <p:spPr bwMode="auto">
            <a:xfrm>
              <a:off x="5230" y="2001"/>
              <a:ext cx="51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= 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898F26-9A8A-4D2C-A86E-62B918FF333D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Demultiplexers </a:t>
            </a:r>
          </a:p>
        </p:txBody>
      </p:sp>
      <p:grpSp>
        <p:nvGrpSpPr>
          <p:cNvPr id="46082" name="Group 2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46083" name="Group 3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46084" name="Line 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8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086" name="Rectangle 6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087" name="Text Box 7"/>
          <p:cNvSpPr txBox="1">
            <a:spLocks noChangeArrowheads="1"/>
          </p:cNvSpPr>
          <p:nvPr/>
        </p:nvSpPr>
        <p:spPr bwMode="auto">
          <a:xfrm>
            <a:off x="2362200" y="3810000"/>
            <a:ext cx="54102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Reverses the multiplexing function.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Sends the data input to the selected output.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Decoders can be demultiplexers.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10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0391D14-EFA6-43D3-BE51-7B475DD12B26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Demultiplexers</a:t>
            </a:r>
            <a:r>
              <a:rPr lang="en-US" altLang="en-US"/>
              <a:t> 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9600" cy="6096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2-line-to-4-line demux</a:t>
            </a:r>
          </a:p>
        </p:txBody>
      </p:sp>
      <p:grpSp>
        <p:nvGrpSpPr>
          <p:cNvPr id="47107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47108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4710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1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11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7112" name="Group 8"/>
          <p:cNvGrpSpPr>
            <a:grpSpLocks/>
          </p:cNvGrpSpPr>
          <p:nvPr/>
        </p:nvGrpSpPr>
        <p:grpSpPr bwMode="auto">
          <a:xfrm>
            <a:off x="609600" y="2133600"/>
            <a:ext cx="8210550" cy="4019550"/>
            <a:chOff x="384" y="1344"/>
            <a:chExt cx="5172" cy="2532"/>
          </a:xfrm>
        </p:grpSpPr>
        <p:sp>
          <p:nvSpPr>
            <p:cNvPr id="47113" name="Rectangle 9"/>
            <p:cNvSpPr>
              <a:spLocks noChangeArrowheads="1"/>
            </p:cNvSpPr>
            <p:nvPr/>
          </p:nvSpPr>
          <p:spPr bwMode="auto">
            <a:xfrm>
              <a:off x="384" y="1344"/>
              <a:ext cx="5172" cy="25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7114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016"/>
              <a:ext cx="3732" cy="1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7115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392"/>
              <a:ext cx="2340" cy="1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4711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3743325" cy="15636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3F2742-E34F-4D4F-ADB5-90BE3DA838CD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48129" name="Rectangle 1"/>
          <p:cNvSpPr>
            <a:spLocks noGrp="1" noChangeArrowheads="1"/>
          </p:cNvSpPr>
          <p:nvPr>
            <p:ph type="body"/>
          </p:nvPr>
        </p:nvSpPr>
        <p:spPr>
          <a:xfrm>
            <a:off x="381000" y="381000"/>
            <a:ext cx="8382000" cy="1219200"/>
          </a:xfrm>
          <a:ln/>
        </p:spPr>
        <p:txBody>
          <a:bodyPr anchor="t"/>
          <a:lstStyle/>
          <a:p>
            <a:pPr marL="323850" indent="-323850" algn="l"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Find the data-output waveforms for the demultiplexer.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45577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5943600" y="1600200"/>
            <a:ext cx="27432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S</a:t>
            </a:r>
            <a:r>
              <a:rPr lang="en-US" altLang="en-US" baseline="-25000"/>
              <a:t>0 </a:t>
            </a:r>
            <a:r>
              <a:rPr lang="en-US" altLang="en-US"/>
              <a:t>and S</a:t>
            </a:r>
            <a:r>
              <a:rPr lang="en-US" altLang="en-US" baseline="-25000"/>
              <a:t>1</a:t>
            </a:r>
            <a:r>
              <a:rPr lang="en-US" altLang="en-US"/>
              <a:t> select which output line will receive the input data.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data input is zero,</a:t>
            </a:r>
            <a:br>
              <a:rPr lang="en-US" altLang="en-US"/>
            </a:br>
            <a:r>
              <a:rPr lang="en-US" altLang="en-US"/>
              <a:t>then all outputs will be zero.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2782888" y="3632200"/>
            <a:ext cx="2690812" cy="21288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3168650" y="3683000"/>
            <a:ext cx="2355850" cy="21288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3544888" y="3697288"/>
            <a:ext cx="2111375" cy="21288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3951288" y="3711575"/>
            <a:ext cx="1601787" cy="21288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4314825" y="3741738"/>
            <a:ext cx="1254125" cy="21288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AD52FFA-2DD2-41B5-B2F9-18B0207197C6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Parity Generators/Checkers</a:t>
            </a:r>
            <a:r>
              <a:rPr lang="en-US" altLang="en-US"/>
              <a:t> 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6096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Parity generator/checker</a:t>
            </a:r>
          </a:p>
        </p:txBody>
      </p:sp>
      <p:grpSp>
        <p:nvGrpSpPr>
          <p:cNvPr id="49155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49156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4915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5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15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3686175" y="1887538"/>
            <a:ext cx="50673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Sum of even number of 1s is always 0.</a:t>
            </a:r>
            <a:br>
              <a:rPr lang="en-US" altLang="en-US"/>
            </a:br>
            <a:r>
              <a:rPr lang="en-US" altLang="en-US"/>
              <a:t>Sum of odd number of 1s is always 1.</a:t>
            </a:r>
          </a:p>
        </p:txBody>
      </p:sp>
      <p:pic>
        <p:nvPicPr>
          <p:cNvPr id="491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3287713"/>
            <a:ext cx="648335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40EBEEA-87E0-4D41-A700-A00FA16AB038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Parity Generators/Checkers</a:t>
            </a:r>
            <a:r>
              <a:rPr lang="en-US" altLang="en-US"/>
              <a:t> 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6096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Parity generator/checker</a:t>
            </a:r>
          </a:p>
        </p:txBody>
      </p:sp>
      <p:grpSp>
        <p:nvGrpSpPr>
          <p:cNvPr id="50179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50180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5018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8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018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2197100"/>
            <a:ext cx="7543800" cy="40782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864350" y="3017838"/>
            <a:ext cx="136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74HC280</a:t>
            </a:r>
          </a:p>
        </p:txBody>
      </p:sp>
      <p:pic>
        <p:nvPicPr>
          <p:cNvPr id="5018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3" y="2279650"/>
            <a:ext cx="315277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4937125" y="1204913"/>
            <a:ext cx="4022725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14313" indent="-214313">
              <a:tabLst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671513" algn="l"/>
                <a:tab pos="1128713" algn="l"/>
                <a:tab pos="1585913" algn="l"/>
                <a:tab pos="2043113" algn="l"/>
                <a:tab pos="2500313" algn="l"/>
                <a:tab pos="2957513" algn="l"/>
                <a:tab pos="3414713" algn="l"/>
                <a:tab pos="3871913" algn="l"/>
                <a:tab pos="4329113" algn="l"/>
                <a:tab pos="4786313" algn="l"/>
                <a:tab pos="5243513" algn="l"/>
                <a:tab pos="5700713" algn="l"/>
                <a:tab pos="6157913" algn="l"/>
                <a:tab pos="6615113" algn="l"/>
                <a:tab pos="7072313" algn="l"/>
                <a:tab pos="7529513" algn="l"/>
                <a:tab pos="7986713" algn="l"/>
                <a:tab pos="8443913" algn="l"/>
                <a:tab pos="8901113" algn="l"/>
                <a:tab pos="9358313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/>
              <a:t>even parity checker use even bits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000"/>
              <a:t>even parity generator, the parity bit is taken at the sigma Odd output because this output is a 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50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339661D-E48A-48A0-ABDD-6A332D4AB12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2063" y="1981200"/>
            <a:ext cx="7196137" cy="7620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/>
              <a:t>1-Bit Comparator   -   Exclusive NOR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7172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717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3656013" y="4267200"/>
            <a:ext cx="46847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The output is 1 when the inputs are equal</a:t>
            </a:r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90800"/>
            <a:ext cx="3124200" cy="113347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76C6F-CBBE-4945-AB9B-77DD10B3783D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2063" y="1981200"/>
            <a:ext cx="7196137" cy="7620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dirty="0"/>
              <a:t>2-Bit Comparator</a:t>
            </a:r>
          </a:p>
        </p:txBody>
      </p:sp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8196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819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9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43200"/>
            <a:ext cx="2895600" cy="1325563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3276600" y="4648200"/>
            <a:ext cx="51054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The output is 1 when A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</a:t>
            </a: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= B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</a:t>
            </a: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AND A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</a:t>
            </a: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= B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4572000" y="3200400"/>
            <a:ext cx="1295400" cy="4556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1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E4B61F8-2FE9-4DEC-99C2-151883A84BC5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Example 6-5: Comparators</a:t>
            </a:r>
            <a:r>
              <a:rPr lang="en-US" altLang="en-US"/>
              <a:t> </a:t>
            </a:r>
          </a:p>
        </p:txBody>
      </p:sp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9219" name="Group 3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9220" name="Line 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22" name="Rectangle 6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355600" y="1812925"/>
            <a:ext cx="870267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Apply each of the following sets of binary numbers to the comparator inputs in Figure 6–20, and determine the output by following the logic levels through the circuit.</a:t>
            </a:r>
          </a:p>
          <a:p>
            <a:pPr>
              <a:buClrTx/>
              <a:buFontTx/>
              <a:buNone/>
            </a:pPr>
            <a:r>
              <a:rPr lang="en-US" altLang="en-US"/>
              <a:t>(a)	 10 and 10							(b)	11 and 10</a:t>
            </a: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3565525"/>
            <a:ext cx="3292475" cy="223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3713163"/>
            <a:ext cx="3354388" cy="223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1793875" y="3582988"/>
            <a:ext cx="473075" cy="303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1793875" y="4699000"/>
            <a:ext cx="288925" cy="303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6223000" y="4843463"/>
            <a:ext cx="288925" cy="303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6223000" y="3762375"/>
            <a:ext cx="288925" cy="303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3198813" y="4389438"/>
            <a:ext cx="6429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7518400" y="4533900"/>
            <a:ext cx="811213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4854575" y="3762375"/>
            <a:ext cx="3375025" cy="2181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6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11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16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21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26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31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36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6CCB64B-5CDC-4C4D-A018-D4EF7A94AFA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Inequality: Comparators 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620000" cy="45720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4-Bit Comparator</a:t>
            </a:r>
          </a:p>
          <a:p>
            <a:pPr marL="341313" indent="-323850"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One of three outputs will be HIGH: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200"/>
              <a:t>A greater than B (A &gt; B)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200"/>
              <a:t>A equal to B (A = B)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200"/>
              <a:t>A less than B (A &lt; B)</a:t>
            </a:r>
          </a:p>
        </p:txBody>
      </p:sp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10244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1024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1606550"/>
            <a:ext cx="2790825" cy="28956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57200" y="4564063"/>
            <a:ext cx="868680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900"/>
              <a:t>To determine an inequality of binary numbers A and B, you first examine the highest-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order bit in each number. The following conditions are possible: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1.	 If A3 = 1 and B 3 = 0, number A is greater than number B.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2.	 If A3 = 0 and B 3 = 1, number A is less than number B.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3.	 If A3 = B 3 , then you must examine the next lower bit position for an inequality.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D9ED8D8-A5BA-49AC-8114-EB0D75E8ED57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4000"/>
              <a:t>Inequality: Comparators 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620000" cy="4572000"/>
          </a:xfrm>
          <a:ln/>
        </p:spPr>
        <p:txBody>
          <a:bodyPr/>
          <a:lstStyle/>
          <a:p>
            <a:pPr marL="323850" indent="-323850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1-Bit Comparator</a:t>
            </a:r>
          </a:p>
          <a:p>
            <a:pPr marL="341313" indent="-323850">
              <a:buClrTx/>
              <a:buFontTx/>
              <a:buNone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800"/>
              <a:t>One of three outputs will be HIGH: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200"/>
              <a:t>A greater than B (A &gt; B)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200"/>
              <a:t>A equal to B (A = B)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23850" algn="l"/>
                <a:tab pos="436563" algn="l"/>
                <a:tab pos="893763" algn="l"/>
                <a:tab pos="1350963" algn="l"/>
                <a:tab pos="1808163" algn="l"/>
                <a:tab pos="2265363" algn="l"/>
                <a:tab pos="2722563" algn="l"/>
                <a:tab pos="3179763" algn="l"/>
                <a:tab pos="3636963" algn="l"/>
                <a:tab pos="4094163" algn="l"/>
                <a:tab pos="4551363" algn="l"/>
                <a:tab pos="5008563" algn="l"/>
                <a:tab pos="5465763" algn="l"/>
                <a:tab pos="5922963" algn="l"/>
                <a:tab pos="6380163" algn="l"/>
                <a:tab pos="6837363" algn="l"/>
                <a:tab pos="7294563" algn="l"/>
                <a:tab pos="7751763" algn="l"/>
                <a:tab pos="8208963" algn="l"/>
                <a:tab pos="8666163" algn="l"/>
                <a:tab pos="9123363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altLang="en-US" sz="2200"/>
              <a:t>A less than B (A &lt; B)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228600" y="228600"/>
            <a:ext cx="8591550" cy="6000750"/>
            <a:chOff x="144" y="144"/>
            <a:chExt cx="5412" cy="3780"/>
          </a:xfrm>
        </p:grpSpPr>
        <p:grpSp>
          <p:nvGrpSpPr>
            <p:cNvPr id="11268" name="Group 4"/>
            <p:cNvGrpSpPr>
              <a:grpSpLocks/>
            </p:cNvGrpSpPr>
            <p:nvPr/>
          </p:nvGrpSpPr>
          <p:grpSpPr bwMode="auto">
            <a:xfrm>
              <a:off x="192" y="192"/>
              <a:ext cx="5364" cy="3732"/>
              <a:chOff x="192" y="192"/>
              <a:chExt cx="5364" cy="3732"/>
            </a:xfrm>
          </p:grpSpPr>
          <p:sp>
            <p:nvSpPr>
              <p:cNvPr id="1126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4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2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2" cy="132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457200" y="4564063"/>
            <a:ext cx="868680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680085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Noto Sans CJK SC Regular"/>
      </a:majorFont>
      <a:minorFont>
        <a:latin typeface="Times New Roman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12167</TotalTime>
  <Words>1437</Words>
  <Application>Microsoft Office PowerPoint</Application>
  <PresentationFormat>On-screen Show (4:3)</PresentationFormat>
  <Paragraphs>302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Times New Roman</vt:lpstr>
      <vt:lpstr>Wingdings</vt:lpstr>
      <vt:lpstr>Office Theme</vt:lpstr>
      <vt:lpstr>Digital Fundamentals </vt:lpstr>
      <vt:lpstr>Chapter Outline</vt:lpstr>
      <vt:lpstr>Comparators </vt:lpstr>
      <vt:lpstr>Comparators </vt:lpstr>
      <vt:lpstr>Comparators </vt:lpstr>
      <vt:lpstr>Comparators </vt:lpstr>
      <vt:lpstr>Example 6-5: Comparators </vt:lpstr>
      <vt:lpstr>Inequality: Comparators </vt:lpstr>
      <vt:lpstr>Inequality: Comparators </vt:lpstr>
      <vt:lpstr>Inequality: Comparators </vt:lpstr>
      <vt:lpstr>Inequality: Comparators </vt:lpstr>
      <vt:lpstr>Inequality: Comparators </vt:lpstr>
      <vt:lpstr>Inequality: Comparators </vt:lpstr>
      <vt:lpstr>Inequality: Comparators </vt:lpstr>
      <vt:lpstr>Figure 6–23  What are the outputs for the given inputs? </vt:lpstr>
      <vt:lpstr>Figure 6–25      An 8-bit magnitude comparator using two 74HC85s. </vt:lpstr>
      <vt:lpstr>Decoders</vt:lpstr>
      <vt:lpstr>Decoders</vt:lpstr>
      <vt:lpstr>PowerPoint Presentation</vt:lpstr>
      <vt:lpstr>Truth Table for 3-to-8 Line Decoder</vt:lpstr>
      <vt:lpstr>3-to-8 Line Decoder</vt:lpstr>
      <vt:lpstr>2-to-4 Line Decoder</vt:lpstr>
      <vt:lpstr>Decoders</vt:lpstr>
      <vt:lpstr>Decoders</vt:lpstr>
      <vt:lpstr>3-to-8 Line Decoder using 2-to-4 Decoder</vt:lpstr>
      <vt:lpstr>4-to-16 Line Decoder using 2-to-4 Decoder</vt:lpstr>
      <vt:lpstr>Decoders</vt:lpstr>
      <vt:lpstr>TASKS: Decoders</vt:lpstr>
      <vt:lpstr>Encoders </vt:lpstr>
      <vt:lpstr>Encoders </vt:lpstr>
      <vt:lpstr>Logic Diagram of Decimal-to-BCD Encoder</vt:lpstr>
      <vt:lpstr>Code Converters </vt:lpstr>
      <vt:lpstr>Example: BCD</vt:lpstr>
      <vt:lpstr>Example: BCD</vt:lpstr>
      <vt:lpstr>Example: BCD</vt:lpstr>
      <vt:lpstr>Example: BCD</vt:lpstr>
      <vt:lpstr>Figure 6–43      Four-bit binary-to-Gray conversion logic. </vt:lpstr>
      <vt:lpstr>Figure 6–44       Four-bit Gray-to-binary conversion logic. </vt:lpstr>
      <vt:lpstr>Multiplexers (Data Selectors) </vt:lpstr>
      <vt:lpstr>Multiplexers (Data Selectors) </vt:lpstr>
      <vt:lpstr>PowerPoint Presentation</vt:lpstr>
      <vt:lpstr>Figure 6–85.  Like Problem 28.</vt:lpstr>
      <vt:lpstr>Demultiplexers </vt:lpstr>
      <vt:lpstr>Demultiplexers </vt:lpstr>
      <vt:lpstr>PowerPoint Presentation</vt:lpstr>
      <vt:lpstr>Parity Generators/Checkers </vt:lpstr>
      <vt:lpstr>Parity Generators/Checkers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6–1      Logic symbol for a half-adder. Open file F06-01 to verify operation.</dc:title>
  <dc:creator>James Ramsey</dc:creator>
  <cp:lastModifiedBy>Saad Ahmad</cp:lastModifiedBy>
  <cp:revision>63</cp:revision>
  <cp:lastPrinted>1601-01-01T00:00:00Z</cp:lastPrinted>
  <dcterms:created xsi:type="dcterms:W3CDTF">2005-07-13T23:29:59Z</dcterms:created>
  <dcterms:modified xsi:type="dcterms:W3CDTF">2021-07-12T10:06:24Z</dcterms:modified>
</cp:coreProperties>
</file>